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62" r:id="rId2"/>
    <p:sldId id="290" r:id="rId3"/>
    <p:sldId id="295" r:id="rId4"/>
    <p:sldId id="306" r:id="rId5"/>
    <p:sldId id="307" r:id="rId6"/>
    <p:sldId id="296" r:id="rId7"/>
    <p:sldId id="297" r:id="rId8"/>
    <p:sldId id="298" r:id="rId9"/>
    <p:sldId id="299" r:id="rId10"/>
    <p:sldId id="300" r:id="rId11"/>
    <p:sldId id="309" r:id="rId12"/>
    <p:sldId id="310" r:id="rId13"/>
    <p:sldId id="311" r:id="rId14"/>
    <p:sldId id="314" r:id="rId15"/>
    <p:sldId id="315" r:id="rId16"/>
    <p:sldId id="316" r:id="rId17"/>
    <p:sldId id="317" r:id="rId18"/>
    <p:sldId id="319" r:id="rId19"/>
    <p:sldId id="327" r:id="rId20"/>
    <p:sldId id="328" r:id="rId21"/>
    <p:sldId id="331" r:id="rId22"/>
    <p:sldId id="333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8" r:id="rId33"/>
    <p:sldId id="350" r:id="rId34"/>
    <p:sldId id="355" r:id="rId35"/>
    <p:sldId id="357" r:id="rId36"/>
    <p:sldId id="358" r:id="rId37"/>
    <p:sldId id="351" r:id="rId38"/>
    <p:sldId id="257" r:id="rId39"/>
    <p:sldId id="352" r:id="rId40"/>
    <p:sldId id="373" r:id="rId41"/>
    <p:sldId id="374" r:id="rId42"/>
    <p:sldId id="375" r:id="rId43"/>
    <p:sldId id="376" r:id="rId44"/>
    <p:sldId id="364" r:id="rId45"/>
    <p:sldId id="365" r:id="rId46"/>
    <p:sldId id="366" r:id="rId47"/>
    <p:sldId id="378" r:id="rId48"/>
    <p:sldId id="369" r:id="rId49"/>
    <p:sldId id="370" r:id="rId50"/>
    <p:sldId id="372" r:id="rId5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0EE1F-067A-45B0-952F-8FFC9761F082}" type="doc">
      <dgm:prSet loTypeId="urn:microsoft.com/office/officeart/2005/8/layout/pyramid1" loCatId="pyramid" qsTypeId="urn:microsoft.com/office/officeart/2005/8/quickstyle/3d7" qsCatId="3D" csTypeId="urn:microsoft.com/office/officeart/2005/8/colors/accent1_2" csCatId="accent1" phldr="1"/>
      <dgm:spPr/>
    </dgm:pt>
    <dgm:pt modelId="{0140FB92-2D63-491E-9E52-203485C12424}">
      <dgm:prSet phldrT="[Tekst]" custT="1"/>
      <dgm:spPr/>
      <dgm:t>
        <a:bodyPr/>
        <a:lstStyle/>
        <a:p>
          <a:endParaRPr lang="pl-PL" sz="2400" dirty="0"/>
        </a:p>
        <a:p>
          <a:r>
            <a:rPr lang="pl-PL" sz="2400" dirty="0"/>
            <a:t>Symbole, artefakty</a:t>
          </a:r>
        </a:p>
      </dgm:t>
    </dgm:pt>
    <dgm:pt modelId="{801D5ADA-9400-4344-A456-EA53EEF376D1}" type="parTrans" cxnId="{7D0FE572-4014-441D-B159-2E98129C6880}">
      <dgm:prSet/>
      <dgm:spPr/>
      <dgm:t>
        <a:bodyPr/>
        <a:lstStyle/>
        <a:p>
          <a:endParaRPr lang="pl-PL"/>
        </a:p>
      </dgm:t>
    </dgm:pt>
    <dgm:pt modelId="{04695FA1-17A0-4704-B7B1-F2B710F2DAA3}" type="sibTrans" cxnId="{7D0FE572-4014-441D-B159-2E98129C6880}">
      <dgm:prSet/>
      <dgm:spPr/>
      <dgm:t>
        <a:bodyPr/>
        <a:lstStyle/>
        <a:p>
          <a:endParaRPr lang="pl-PL"/>
        </a:p>
      </dgm:t>
    </dgm:pt>
    <dgm:pt modelId="{55D4FF14-0E52-4866-B6FB-327E500025B1}">
      <dgm:prSet phldrT="[Tekst]" custT="1"/>
      <dgm:spPr/>
      <dgm:t>
        <a:bodyPr/>
        <a:lstStyle/>
        <a:p>
          <a:r>
            <a:rPr lang="pl-PL" sz="2800" dirty="0"/>
            <a:t>Podzielane wartości i normy</a:t>
          </a:r>
        </a:p>
      </dgm:t>
    </dgm:pt>
    <dgm:pt modelId="{F1A15076-4248-4972-BBCC-C8BC26DFA8A7}" type="parTrans" cxnId="{58EA9BDB-B86B-4BB5-8C07-AA34AE24372A}">
      <dgm:prSet/>
      <dgm:spPr/>
      <dgm:t>
        <a:bodyPr/>
        <a:lstStyle/>
        <a:p>
          <a:endParaRPr lang="pl-PL"/>
        </a:p>
      </dgm:t>
    </dgm:pt>
    <dgm:pt modelId="{74CDE1D5-5114-456E-98CB-C419FA33416A}" type="sibTrans" cxnId="{58EA9BDB-B86B-4BB5-8C07-AA34AE24372A}">
      <dgm:prSet/>
      <dgm:spPr/>
      <dgm:t>
        <a:bodyPr/>
        <a:lstStyle/>
        <a:p>
          <a:endParaRPr lang="pl-PL"/>
        </a:p>
      </dgm:t>
    </dgm:pt>
    <dgm:pt modelId="{49E379D9-0FAF-4BE0-81C2-0BABF9068F6A}">
      <dgm:prSet phldrT="[Tekst]" custT="1"/>
      <dgm:spPr/>
      <dgm:t>
        <a:bodyPr/>
        <a:lstStyle/>
        <a:p>
          <a:r>
            <a:rPr lang="pl-PL" sz="2800" dirty="0"/>
            <a:t>Założenia podstawowe</a:t>
          </a:r>
        </a:p>
      </dgm:t>
    </dgm:pt>
    <dgm:pt modelId="{FD7BA617-7437-4A45-BF06-5999C2CD6B4B}" type="parTrans" cxnId="{70B5CB25-CA01-4CBB-BFF2-0C73950F8809}">
      <dgm:prSet/>
      <dgm:spPr/>
      <dgm:t>
        <a:bodyPr/>
        <a:lstStyle/>
        <a:p>
          <a:endParaRPr lang="pl-PL"/>
        </a:p>
      </dgm:t>
    </dgm:pt>
    <dgm:pt modelId="{9119BCCA-4234-427F-B80F-D623BDAE09E6}" type="sibTrans" cxnId="{70B5CB25-CA01-4CBB-BFF2-0C73950F8809}">
      <dgm:prSet/>
      <dgm:spPr/>
      <dgm:t>
        <a:bodyPr/>
        <a:lstStyle/>
        <a:p>
          <a:endParaRPr lang="pl-PL"/>
        </a:p>
      </dgm:t>
    </dgm:pt>
    <dgm:pt modelId="{488F6A66-4977-4BBB-A1FE-97D442574932}" type="pres">
      <dgm:prSet presAssocID="{CC10EE1F-067A-45B0-952F-8FFC9761F082}" presName="Name0" presStyleCnt="0">
        <dgm:presLayoutVars>
          <dgm:dir/>
          <dgm:animLvl val="lvl"/>
          <dgm:resizeHandles val="exact"/>
        </dgm:presLayoutVars>
      </dgm:prSet>
      <dgm:spPr/>
    </dgm:pt>
    <dgm:pt modelId="{C644DB50-166F-4672-9C0E-4A3CE2FA5B3E}" type="pres">
      <dgm:prSet presAssocID="{0140FB92-2D63-491E-9E52-203485C12424}" presName="Name8" presStyleCnt="0"/>
      <dgm:spPr/>
    </dgm:pt>
    <dgm:pt modelId="{C7B772AE-C633-45BD-BAD7-A99C677C47D1}" type="pres">
      <dgm:prSet presAssocID="{0140FB92-2D63-491E-9E52-203485C12424}" presName="level" presStyleLbl="node1" presStyleIdx="0" presStyleCnt="3">
        <dgm:presLayoutVars>
          <dgm:chMax val="1"/>
          <dgm:bulletEnabled val="1"/>
        </dgm:presLayoutVars>
      </dgm:prSet>
      <dgm:spPr/>
    </dgm:pt>
    <dgm:pt modelId="{C5EDA806-9476-4F71-940D-43B1F2209DA4}" type="pres">
      <dgm:prSet presAssocID="{0140FB92-2D63-491E-9E52-203485C1242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101BC6E-B199-4E94-AB6C-EF9772A8E60A}" type="pres">
      <dgm:prSet presAssocID="{55D4FF14-0E52-4866-B6FB-327E500025B1}" presName="Name8" presStyleCnt="0"/>
      <dgm:spPr/>
    </dgm:pt>
    <dgm:pt modelId="{CD106C75-47EB-4146-97C6-56193BC998BF}" type="pres">
      <dgm:prSet presAssocID="{55D4FF14-0E52-4866-B6FB-327E500025B1}" presName="level" presStyleLbl="node1" presStyleIdx="1" presStyleCnt="3">
        <dgm:presLayoutVars>
          <dgm:chMax val="1"/>
          <dgm:bulletEnabled val="1"/>
        </dgm:presLayoutVars>
      </dgm:prSet>
      <dgm:spPr/>
    </dgm:pt>
    <dgm:pt modelId="{CDBA1FEA-BF0C-41A6-A510-4A29100F98D8}" type="pres">
      <dgm:prSet presAssocID="{55D4FF14-0E52-4866-B6FB-327E500025B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D8F85F-E088-47EE-9CC2-C666FF67F4F2}" type="pres">
      <dgm:prSet presAssocID="{49E379D9-0FAF-4BE0-81C2-0BABF9068F6A}" presName="Name8" presStyleCnt="0"/>
      <dgm:spPr/>
    </dgm:pt>
    <dgm:pt modelId="{A1DC328C-2FC7-43C6-B8B8-72652E9A0F5F}" type="pres">
      <dgm:prSet presAssocID="{49E379D9-0FAF-4BE0-81C2-0BABF9068F6A}" presName="level" presStyleLbl="node1" presStyleIdx="2" presStyleCnt="3">
        <dgm:presLayoutVars>
          <dgm:chMax val="1"/>
          <dgm:bulletEnabled val="1"/>
        </dgm:presLayoutVars>
      </dgm:prSet>
      <dgm:spPr/>
    </dgm:pt>
    <dgm:pt modelId="{9098F123-C8C4-48C3-A63C-82801C6A6726}" type="pres">
      <dgm:prSet presAssocID="{49E379D9-0FAF-4BE0-81C2-0BABF9068F6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BE3BB02-5D94-4B67-B84E-22DD97C3F58F}" type="presOf" srcId="{55D4FF14-0E52-4866-B6FB-327E500025B1}" destId="{CD106C75-47EB-4146-97C6-56193BC998BF}" srcOrd="0" destOrd="0" presId="urn:microsoft.com/office/officeart/2005/8/layout/pyramid1"/>
    <dgm:cxn modelId="{70B5CB25-CA01-4CBB-BFF2-0C73950F8809}" srcId="{CC10EE1F-067A-45B0-952F-8FFC9761F082}" destId="{49E379D9-0FAF-4BE0-81C2-0BABF9068F6A}" srcOrd="2" destOrd="0" parTransId="{FD7BA617-7437-4A45-BF06-5999C2CD6B4B}" sibTransId="{9119BCCA-4234-427F-B80F-D623BDAE09E6}"/>
    <dgm:cxn modelId="{955DEF48-3B1A-44F4-AFC9-CE798A298BDE}" type="presOf" srcId="{49E379D9-0FAF-4BE0-81C2-0BABF9068F6A}" destId="{A1DC328C-2FC7-43C6-B8B8-72652E9A0F5F}" srcOrd="0" destOrd="0" presId="urn:microsoft.com/office/officeart/2005/8/layout/pyramid1"/>
    <dgm:cxn modelId="{7D0FE572-4014-441D-B159-2E98129C6880}" srcId="{CC10EE1F-067A-45B0-952F-8FFC9761F082}" destId="{0140FB92-2D63-491E-9E52-203485C12424}" srcOrd="0" destOrd="0" parTransId="{801D5ADA-9400-4344-A456-EA53EEF376D1}" sibTransId="{04695FA1-17A0-4704-B7B1-F2B710F2DAA3}"/>
    <dgm:cxn modelId="{15CD3958-5892-48BF-841C-823B68FAEE9E}" type="presOf" srcId="{49E379D9-0FAF-4BE0-81C2-0BABF9068F6A}" destId="{9098F123-C8C4-48C3-A63C-82801C6A6726}" srcOrd="1" destOrd="0" presId="urn:microsoft.com/office/officeart/2005/8/layout/pyramid1"/>
    <dgm:cxn modelId="{378BEE8C-0134-4DB4-B04B-C5947D9C537C}" type="presOf" srcId="{CC10EE1F-067A-45B0-952F-8FFC9761F082}" destId="{488F6A66-4977-4BBB-A1FE-97D442574932}" srcOrd="0" destOrd="0" presId="urn:microsoft.com/office/officeart/2005/8/layout/pyramid1"/>
    <dgm:cxn modelId="{2EE1E9B5-46C4-4DEE-A795-2D2E7F33D273}" type="presOf" srcId="{0140FB92-2D63-491E-9E52-203485C12424}" destId="{C7B772AE-C633-45BD-BAD7-A99C677C47D1}" srcOrd="0" destOrd="0" presId="urn:microsoft.com/office/officeart/2005/8/layout/pyramid1"/>
    <dgm:cxn modelId="{0C716ABE-A0A7-4907-B44D-1318A1F63E0F}" type="presOf" srcId="{0140FB92-2D63-491E-9E52-203485C12424}" destId="{C5EDA806-9476-4F71-940D-43B1F2209DA4}" srcOrd="1" destOrd="0" presId="urn:microsoft.com/office/officeart/2005/8/layout/pyramid1"/>
    <dgm:cxn modelId="{58EA9BDB-B86B-4BB5-8C07-AA34AE24372A}" srcId="{CC10EE1F-067A-45B0-952F-8FFC9761F082}" destId="{55D4FF14-0E52-4866-B6FB-327E500025B1}" srcOrd="1" destOrd="0" parTransId="{F1A15076-4248-4972-BBCC-C8BC26DFA8A7}" sibTransId="{74CDE1D5-5114-456E-98CB-C419FA33416A}"/>
    <dgm:cxn modelId="{29A5DEF0-DEA3-446B-8436-10457F1B1430}" type="presOf" srcId="{55D4FF14-0E52-4866-B6FB-327E500025B1}" destId="{CDBA1FEA-BF0C-41A6-A510-4A29100F98D8}" srcOrd="1" destOrd="0" presId="urn:microsoft.com/office/officeart/2005/8/layout/pyramid1"/>
    <dgm:cxn modelId="{9AA64E7B-8BEF-4812-84F5-578035290BD7}" type="presParOf" srcId="{488F6A66-4977-4BBB-A1FE-97D442574932}" destId="{C644DB50-166F-4672-9C0E-4A3CE2FA5B3E}" srcOrd="0" destOrd="0" presId="urn:microsoft.com/office/officeart/2005/8/layout/pyramid1"/>
    <dgm:cxn modelId="{561FC832-D74F-4A54-B3E9-53C11C7C7C91}" type="presParOf" srcId="{C644DB50-166F-4672-9C0E-4A3CE2FA5B3E}" destId="{C7B772AE-C633-45BD-BAD7-A99C677C47D1}" srcOrd="0" destOrd="0" presId="urn:microsoft.com/office/officeart/2005/8/layout/pyramid1"/>
    <dgm:cxn modelId="{77ACDE50-B418-4BC7-B4BC-CEE5B93F1E51}" type="presParOf" srcId="{C644DB50-166F-4672-9C0E-4A3CE2FA5B3E}" destId="{C5EDA806-9476-4F71-940D-43B1F2209DA4}" srcOrd="1" destOrd="0" presId="urn:microsoft.com/office/officeart/2005/8/layout/pyramid1"/>
    <dgm:cxn modelId="{6D2A799E-9611-48A9-93CD-34D46F8789DC}" type="presParOf" srcId="{488F6A66-4977-4BBB-A1FE-97D442574932}" destId="{9101BC6E-B199-4E94-AB6C-EF9772A8E60A}" srcOrd="1" destOrd="0" presId="urn:microsoft.com/office/officeart/2005/8/layout/pyramid1"/>
    <dgm:cxn modelId="{FAE0D99B-A6D1-4013-89C5-AE7DCE2555E5}" type="presParOf" srcId="{9101BC6E-B199-4E94-AB6C-EF9772A8E60A}" destId="{CD106C75-47EB-4146-97C6-56193BC998BF}" srcOrd="0" destOrd="0" presId="urn:microsoft.com/office/officeart/2005/8/layout/pyramid1"/>
    <dgm:cxn modelId="{8D1A9D06-FCF9-415D-97D6-6ACEFBEB7E79}" type="presParOf" srcId="{9101BC6E-B199-4E94-AB6C-EF9772A8E60A}" destId="{CDBA1FEA-BF0C-41A6-A510-4A29100F98D8}" srcOrd="1" destOrd="0" presId="urn:microsoft.com/office/officeart/2005/8/layout/pyramid1"/>
    <dgm:cxn modelId="{AA1F46F0-E22E-46C5-8343-B71F4656A8F4}" type="presParOf" srcId="{488F6A66-4977-4BBB-A1FE-97D442574932}" destId="{84D8F85F-E088-47EE-9CC2-C666FF67F4F2}" srcOrd="2" destOrd="0" presId="urn:microsoft.com/office/officeart/2005/8/layout/pyramid1"/>
    <dgm:cxn modelId="{C7F02F13-20F0-47B9-8F2E-E596CB8BB312}" type="presParOf" srcId="{84D8F85F-E088-47EE-9CC2-C666FF67F4F2}" destId="{A1DC328C-2FC7-43C6-B8B8-72652E9A0F5F}" srcOrd="0" destOrd="0" presId="urn:microsoft.com/office/officeart/2005/8/layout/pyramid1"/>
    <dgm:cxn modelId="{F3DA2959-D08C-4BC5-9F85-581BA577346A}" type="presParOf" srcId="{84D8F85F-E088-47EE-9CC2-C666FF67F4F2}" destId="{9098F123-C8C4-48C3-A63C-82801C6A672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772AE-C633-45BD-BAD7-A99C677C47D1}">
      <dsp:nvSpPr>
        <dsp:cNvPr id="0" name=""/>
        <dsp:cNvSpPr/>
      </dsp:nvSpPr>
      <dsp:spPr>
        <a:xfrm>
          <a:off x="2187690" y="0"/>
          <a:ext cx="2187690" cy="1449693"/>
        </a:xfrm>
        <a:prstGeom prst="trapezoid">
          <a:avLst>
            <a:gd name="adj" fmla="val 75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Symbole, artefakty</a:t>
          </a:r>
        </a:p>
      </dsp:txBody>
      <dsp:txXfrm>
        <a:off x="2187690" y="0"/>
        <a:ext cx="2187690" cy="1449693"/>
      </dsp:txXfrm>
    </dsp:sp>
    <dsp:sp modelId="{CD106C75-47EB-4146-97C6-56193BC998BF}">
      <dsp:nvSpPr>
        <dsp:cNvPr id="0" name=""/>
        <dsp:cNvSpPr/>
      </dsp:nvSpPr>
      <dsp:spPr>
        <a:xfrm>
          <a:off x="1093845" y="1449693"/>
          <a:ext cx="4375381" cy="1449693"/>
        </a:xfrm>
        <a:prstGeom prst="trapezoid">
          <a:avLst>
            <a:gd name="adj" fmla="val 75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Podzielane wartości i normy</a:t>
          </a:r>
        </a:p>
      </dsp:txBody>
      <dsp:txXfrm>
        <a:off x="1859537" y="1449693"/>
        <a:ext cx="2843997" cy="1449693"/>
      </dsp:txXfrm>
    </dsp:sp>
    <dsp:sp modelId="{A1DC328C-2FC7-43C6-B8B8-72652E9A0F5F}">
      <dsp:nvSpPr>
        <dsp:cNvPr id="0" name=""/>
        <dsp:cNvSpPr/>
      </dsp:nvSpPr>
      <dsp:spPr>
        <a:xfrm>
          <a:off x="0" y="2899386"/>
          <a:ext cx="6563072" cy="1449693"/>
        </a:xfrm>
        <a:prstGeom prst="trapezoid">
          <a:avLst>
            <a:gd name="adj" fmla="val 754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Założenia podstawowe</a:t>
          </a:r>
        </a:p>
      </dsp:txBody>
      <dsp:txXfrm>
        <a:off x="1148537" y="2899386"/>
        <a:ext cx="4265996" cy="1449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35DD7-37F3-453A-BF16-9336298C1DF7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580C-A1A0-46A0-903A-3517091852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90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3A4928-4DC6-53C7-F4AE-5B314E72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C9C01A-8531-A7F9-1602-99D88507E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A3FFAA-66E2-9B40-B4AB-45CC33DF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0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FE009D-CB30-4DAE-BEE1-B013E229A65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281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86DB-236A-4E69-803C-4E014D083852}" type="datetimeFigureOut">
              <a:rPr lang="pl-PL" smtClean="0"/>
              <a:pPr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57C5-64DA-452A-B0EA-C7A71CAA72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 txBox="1">
            <a:spLocks/>
          </p:cNvSpPr>
          <p:nvPr/>
        </p:nvSpPr>
        <p:spPr bwMode="auto">
          <a:xfrm>
            <a:off x="1979712" y="2060848"/>
            <a:ext cx="61926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 sz="4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pl-PL" altLang="pl-PL" sz="4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 eaLnBrk="1" hangingPunct="1"/>
            <a:r>
              <a:rPr lang="pl-PL" altLang="pl-PL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Zarządzanie publiczne</a:t>
            </a:r>
          </a:p>
          <a:p>
            <a:pPr eaLnBrk="1" hangingPunct="1"/>
            <a:endParaRPr lang="pl-PL" altLang="pl-PL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r" eaLnBrk="1" hangingPunct="1"/>
            <a:endParaRPr lang="pl-PL" altLang="pl-PL" sz="2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r" eaLnBrk="1" hangingPunct="1"/>
            <a:r>
              <a:rPr lang="pl-PL" altLang="pl-PL" sz="2600" dirty="0">
                <a:solidFill>
                  <a:schemeClr val="bg1"/>
                </a:solidFill>
                <a:latin typeface="Trebuchet MS" panose="020B0603020202020204" pitchFamily="34" charset="0"/>
              </a:rPr>
              <a:t>prof. dr hab. Ewa Frąckiewicz</a:t>
            </a: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pl-PL" altLang="pl-PL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3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3581"/>
            <a:ext cx="8229600" cy="1143000"/>
          </a:xfrm>
        </p:spPr>
        <p:txBody>
          <a:bodyPr/>
          <a:lstStyle/>
          <a:p>
            <a:r>
              <a:rPr lang="pl-PL" dirty="0"/>
              <a:t>Otoczenie organizacji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/>
            <a:r>
              <a:rPr lang="pl-PL" dirty="0"/>
              <a:t>Dalsze (makro)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Bliższe (mikro)</a:t>
            </a:r>
          </a:p>
        </p:txBody>
      </p:sp>
    </p:spTree>
    <p:extLst>
      <p:ext uri="{BB962C8B-B14F-4D97-AF65-F5344CB8AC3E}">
        <p14:creationId xmlns:p14="http://schemas.microsoft.com/office/powerpoint/2010/main" val="35218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F06B1-0C56-D433-B152-14AD7ECB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3776"/>
            <a:ext cx="8229600" cy="1143000"/>
          </a:xfrm>
        </p:spPr>
        <p:txBody>
          <a:bodyPr/>
          <a:lstStyle/>
          <a:p>
            <a:r>
              <a:rPr lang="pl-PL" dirty="0"/>
              <a:t>Zarządzanie publiczne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B88859-96E9-B40B-9A42-B5ECF32F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6776"/>
            <a:ext cx="8229600" cy="4259387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Organizacje zaspokajające ważne potrzeby społeczne</a:t>
            </a:r>
          </a:p>
          <a:p>
            <a:r>
              <a:rPr lang="pl-PL" dirty="0"/>
              <a:t>Sektor publiczny</a:t>
            </a:r>
          </a:p>
          <a:p>
            <a:r>
              <a:rPr lang="pl-PL" dirty="0"/>
              <a:t>Dwa rodzaje organizacji: </a:t>
            </a:r>
            <a:r>
              <a:rPr lang="pl-PL" i="1" dirty="0"/>
              <a:t>sensu stricto i largo</a:t>
            </a:r>
          </a:p>
          <a:p>
            <a:r>
              <a:rPr lang="pl-PL" dirty="0"/>
              <a:t>Dostawcy „czystych” dóbr publicznych – organizacje publiczne </a:t>
            </a:r>
            <a:r>
              <a:rPr lang="pl-PL" i="1" dirty="0"/>
              <a:t>sensu stricto </a:t>
            </a:r>
            <a:r>
              <a:rPr lang="pl-PL" dirty="0"/>
              <a:t>tj. obronność państwa, suwerenność państwa, organizacje ładu prawno-instytucjonalnego zapewniające sprawne funkcjonowanie państwa, bezpieczeństwa wewnętrznego, ochrony własności prywatnej i wolności jednostek</a:t>
            </a:r>
          </a:p>
          <a:p>
            <a:r>
              <a:rPr lang="pl-PL" dirty="0"/>
              <a:t>Finasowanie – w całości ze środków publicznych</a:t>
            </a:r>
          </a:p>
          <a:p>
            <a:r>
              <a:rPr lang="pl-PL" dirty="0"/>
              <a:t>Władza – ugrupowanie polityczne sprawujące władzę polityczną</a:t>
            </a:r>
          </a:p>
        </p:txBody>
      </p:sp>
    </p:spTree>
    <p:extLst>
      <p:ext uri="{BB962C8B-B14F-4D97-AF65-F5344CB8AC3E}">
        <p14:creationId xmlns:p14="http://schemas.microsoft.com/office/powerpoint/2010/main" val="145268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1FFF04-92BA-E09C-82FC-5D801BEA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Organizacje publiczne </a:t>
            </a:r>
            <a:r>
              <a:rPr lang="pl-PL" i="1" dirty="0"/>
              <a:t>sensu largo</a:t>
            </a:r>
          </a:p>
          <a:p>
            <a:r>
              <a:rPr lang="pl-PL" dirty="0"/>
              <a:t>Organizacje prowadzące działalność, która występuje także w obszarem rynkowym</a:t>
            </a:r>
          </a:p>
          <a:p>
            <a:r>
              <a:rPr lang="pl-PL" dirty="0"/>
              <a:t>Dostarczają uniwersalnych dóbr mieszanych; instytucje edukacyjne, ochrony zdrowia, infrastruktury gospodarczej, ochrony środowiska, sektora badań i rozwoju, pomocy socjalnej, sektor samorządowy</a:t>
            </a:r>
          </a:p>
          <a:p>
            <a:r>
              <a:rPr lang="pl-PL" dirty="0"/>
              <a:t>Finansowanie – częściowa odpłatność </a:t>
            </a:r>
          </a:p>
          <a:p>
            <a:r>
              <a:rPr lang="pl-PL" dirty="0"/>
              <a:t>Władza – charakter publiczno-prywatny</a:t>
            </a:r>
          </a:p>
        </p:txBody>
      </p:sp>
    </p:spTree>
    <p:extLst>
      <p:ext uri="{BB962C8B-B14F-4D97-AF65-F5344CB8AC3E}">
        <p14:creationId xmlns:p14="http://schemas.microsoft.com/office/powerpoint/2010/main" val="13011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BB3A1B-6396-512B-E39D-B2FBF4D5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55" y="751911"/>
            <a:ext cx="8229600" cy="1143000"/>
          </a:xfrm>
        </p:spPr>
        <p:txBody>
          <a:bodyPr/>
          <a:lstStyle/>
          <a:p>
            <a:r>
              <a:rPr lang="pl-PL" dirty="0"/>
              <a:t>Nowe zarządzanie publiczne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C45EF-D5E9-D380-7927-DA690E945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pl-PL" dirty="0"/>
              <a:t>Wprowadzanie do zarzadzania jednostkami publicznymi zasad właściwych dla zarzadzania jednostkami biznesowymi</a:t>
            </a:r>
          </a:p>
          <a:p>
            <a:r>
              <a:rPr lang="pl-PL" dirty="0"/>
              <a:t>Problemy: cele, współpraca, podział funkcji, własność </a:t>
            </a:r>
          </a:p>
        </p:txBody>
      </p:sp>
    </p:spTree>
    <p:extLst>
      <p:ext uri="{BB962C8B-B14F-4D97-AF65-F5344CB8AC3E}">
        <p14:creationId xmlns:p14="http://schemas.microsoft.com/office/powerpoint/2010/main" val="194734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DB8894-E922-D265-F868-9AD1100E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pl-PL" dirty="0"/>
              <a:t>Budowa struktury organizacyjnej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45C57-8C7A-B43C-A8F8-75818ED70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pl-PL" dirty="0"/>
              <a:t>Elementy struktury: stanowisko pracy, komórki organizacyjne, szczeble zarządzania</a:t>
            </a:r>
          </a:p>
          <a:p>
            <a:r>
              <a:rPr lang="pl-PL" dirty="0"/>
              <a:t>Relacje zachodzące między elementami struktury (więzi organizacyjne): więź funkcjonalna, techniczna i informacyjna</a:t>
            </a:r>
          </a:p>
        </p:txBody>
      </p:sp>
    </p:spTree>
    <p:extLst>
      <p:ext uri="{BB962C8B-B14F-4D97-AF65-F5344CB8AC3E}">
        <p14:creationId xmlns:p14="http://schemas.microsoft.com/office/powerpoint/2010/main" val="285828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6590FC-0A47-E8E9-1D6C-E4F84702B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Formalna struktura organizacyjna: porządek unormowany poprzez zbiór dokumentów tj. statut, zakres działań, karty stanowisk, procedury. Często przedstawiony w postaci schematu organizacyjnego.</a:t>
            </a:r>
          </a:p>
          <a:p>
            <a:r>
              <a:rPr lang="pl-PL" dirty="0"/>
              <a:t>Nieformalna struktura organizacyjna: relacje nieobjęte ww. normami, wyłaniają się z osobistych i grupowych potrzeb pracowników.</a:t>
            </a:r>
          </a:p>
        </p:txBody>
      </p:sp>
    </p:spTree>
    <p:extLst>
      <p:ext uri="{BB962C8B-B14F-4D97-AF65-F5344CB8AC3E}">
        <p14:creationId xmlns:p14="http://schemas.microsoft.com/office/powerpoint/2010/main" val="192623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9336A5-C69E-6BBA-CD9F-FE53559E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Kluczowe funkcje struktury</a:t>
            </a:r>
            <a:br>
              <a:rPr lang="pl-PL" dirty="0"/>
            </a:br>
            <a:r>
              <a:rPr lang="pl-PL" sz="2700" dirty="0"/>
              <a:t>(A. Zakrzewska-Bielawska, 2017)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B78111-0958-9258-A6D3-9CF16D8F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Porządkowanie organizacji celem zredukowania niepewności i usprawnienia procesów decyzyjnych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Koordynacja pracy ludzi i </a:t>
            </a:r>
            <a:r>
              <a:rPr lang="pl-PL" dirty="0" err="1"/>
              <a:t>zepsołów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Zapewnienie realizacji celów organizacji</a:t>
            </a:r>
          </a:p>
        </p:txBody>
      </p:sp>
    </p:spTree>
    <p:extLst>
      <p:ext uri="{BB962C8B-B14F-4D97-AF65-F5344CB8AC3E}">
        <p14:creationId xmlns:p14="http://schemas.microsoft.com/office/powerpoint/2010/main" val="4729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AB3B1-1AF5-DD5F-3034-0AFC8C7D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74" y="731837"/>
            <a:ext cx="8229600" cy="1143000"/>
          </a:xfrm>
        </p:spPr>
        <p:txBody>
          <a:bodyPr/>
          <a:lstStyle/>
          <a:p>
            <a:r>
              <a:rPr lang="pl-PL" dirty="0"/>
              <a:t>Cechy struktury organizacyjnej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8E60D-EFF3-1A96-00AF-7756065E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l-PL" dirty="0"/>
              <a:t>Specjalizacja</a:t>
            </a:r>
          </a:p>
          <a:p>
            <a:r>
              <a:rPr lang="pl-PL" dirty="0"/>
              <a:t>Standaryzacja</a:t>
            </a:r>
          </a:p>
          <a:p>
            <a:r>
              <a:rPr lang="pl-PL" dirty="0"/>
              <a:t>Konfiguracja</a:t>
            </a:r>
          </a:p>
          <a:p>
            <a:r>
              <a:rPr lang="pl-PL" dirty="0"/>
              <a:t>Centralizacja/decentralizacja</a:t>
            </a:r>
          </a:p>
          <a:p>
            <a:r>
              <a:rPr lang="pl-PL" dirty="0"/>
              <a:t>Formalizacja </a:t>
            </a:r>
          </a:p>
          <a:p>
            <a:pPr algn="r"/>
            <a:r>
              <a:rPr lang="pl-PL" dirty="0"/>
              <a:t>Elastyczność</a:t>
            </a:r>
          </a:p>
        </p:txBody>
      </p:sp>
    </p:spTree>
    <p:extLst>
      <p:ext uri="{BB962C8B-B14F-4D97-AF65-F5344CB8AC3E}">
        <p14:creationId xmlns:p14="http://schemas.microsoft.com/office/powerpoint/2010/main" val="1807195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537EEA-108D-FD55-0420-7B37BC07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93" y="1231034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/>
              <a:t>Organizacja nieelastyczna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BF1796-AC68-1D6E-A04A-1C3124FA3E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Pogłębiona specjalizacja</a:t>
            </a:r>
          </a:p>
          <a:p>
            <a:r>
              <a:rPr lang="pl-PL" dirty="0"/>
              <a:t>Stały charakter zadań</a:t>
            </a:r>
          </a:p>
          <a:p>
            <a:r>
              <a:rPr lang="pl-PL" dirty="0"/>
              <a:t>Hierarchiczne więzi służbowe</a:t>
            </a:r>
          </a:p>
          <a:p>
            <a:r>
              <a:rPr lang="pl-PL" dirty="0"/>
              <a:t>Centralizacja</a:t>
            </a:r>
          </a:p>
          <a:p>
            <a:r>
              <a:rPr lang="pl-PL" dirty="0"/>
              <a:t>Formalne kanały informacji</a:t>
            </a:r>
          </a:p>
          <a:p>
            <a:r>
              <a:rPr lang="pl-PL" dirty="0"/>
              <a:t>Liczne, szczegółowe, spisane procedury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4E4252D-EEAA-086E-C6CF-BA847948F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231034"/>
            <a:ext cx="4041775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pl-PL" dirty="0"/>
              <a:t>Organizacja doskonale elastyczna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4354C5-4987-2ACF-207E-238E46E329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Ogólny podział pracy</a:t>
            </a:r>
          </a:p>
          <a:p>
            <a:r>
              <a:rPr lang="pl-PL" dirty="0"/>
              <a:t>Uniwersalne kwalifikacje ludzi</a:t>
            </a:r>
          </a:p>
          <a:p>
            <a:r>
              <a:rPr lang="pl-PL" dirty="0"/>
              <a:t>Więzi pionowe, poziome, diagonalne</a:t>
            </a:r>
          </a:p>
          <a:p>
            <a:r>
              <a:rPr lang="pl-PL" dirty="0"/>
              <a:t>Decentralizacja </a:t>
            </a:r>
          </a:p>
          <a:p>
            <a:r>
              <a:rPr lang="pl-PL" dirty="0"/>
              <a:t>Kontakty bezpośrednie</a:t>
            </a:r>
          </a:p>
          <a:p>
            <a:r>
              <a:rPr lang="pl-PL" dirty="0"/>
              <a:t>Ogólne i nieliczne przepisy, często niespisane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6761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22A83-BBFE-BCBC-2313-8E5EB704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Pierwsza definicja</a:t>
            </a:r>
            <a:br>
              <a:rPr lang="pl-PL" dirty="0"/>
            </a:br>
            <a:r>
              <a:rPr lang="pl-PL" sz="2700" dirty="0"/>
              <a:t>(E. Jacques, 1951)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7FB58C-4B71-F768-00D0-58D91FEB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9969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Zwyczajowy i tradycyjny sposób myślenia             i działania, w mniejszym lub w większym stopniu podzielany przez członków organizacji, a który muszą, przynajmniej częściowo, zaakceptować nauczyć nowi członkowie organizacji, aby mogli być sami w niej zaakceptowani.</a:t>
            </a:r>
          </a:p>
        </p:txBody>
      </p:sp>
    </p:spTree>
    <p:extLst>
      <p:ext uri="{BB962C8B-B14F-4D97-AF65-F5344CB8AC3E}">
        <p14:creationId xmlns:p14="http://schemas.microsoft.com/office/powerpoint/2010/main" val="35759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A4EA39-A346-D512-2F32-4982871E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15" y="731837"/>
            <a:ext cx="8229600" cy="1143000"/>
          </a:xfrm>
        </p:spPr>
        <p:txBody>
          <a:bodyPr/>
          <a:lstStyle/>
          <a:p>
            <a:r>
              <a:rPr lang="pl-PL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302A95-212E-3234-71F9-5024A085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41" y="1988840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i="1" dirty="0"/>
              <a:t>Podstawy organizacji i zarzadzania. Podejścia i koncepcje badawcze</a:t>
            </a:r>
            <a:r>
              <a:rPr lang="pl-PL" sz="2000" dirty="0"/>
              <a:t>, red. A. Stabryła, Wydawnictwo Uniwersytetu Ekonomicznego w Krakowie, Kraków 2018</a:t>
            </a:r>
          </a:p>
          <a:p>
            <a:r>
              <a:rPr lang="pl-PL" sz="2000" i="1" dirty="0">
                <a:effectLst/>
                <a:ea typeface="Calibri" panose="020F0502020204030204" pitchFamily="34" charset="0"/>
                <a:cs typeface="DejaVuSans"/>
              </a:rPr>
              <a:t>Instrumentarium zarządzania publicznego</a:t>
            </a:r>
            <a:r>
              <a:rPr lang="pl-PL" sz="2000" dirty="0">
                <a:effectLst/>
                <a:ea typeface="Calibri" panose="020F0502020204030204" pitchFamily="34" charset="0"/>
                <a:cs typeface="DejaVuSans"/>
              </a:rPr>
              <a:t>, red. B. Kożuch, Ł. Sułkowski, </a:t>
            </a:r>
            <a:r>
              <a:rPr lang="pl-PL" sz="2000" dirty="0" err="1">
                <a:effectLst/>
                <a:ea typeface="Calibri" panose="020F0502020204030204" pitchFamily="34" charset="0"/>
                <a:cs typeface="DejaVuSans"/>
              </a:rPr>
              <a:t>Difin</a:t>
            </a:r>
            <a:r>
              <a:rPr lang="pl-PL" sz="2000" dirty="0">
                <a:effectLst/>
                <a:ea typeface="Calibri" panose="020F0502020204030204" pitchFamily="34" charset="0"/>
                <a:cs typeface="DejaVuSans"/>
              </a:rPr>
              <a:t>, Warszawa 2015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  <a:p>
            <a:endParaRPr lang="pl-PL" sz="2000" dirty="0"/>
          </a:p>
          <a:p>
            <a:r>
              <a:rPr lang="pl-PL" sz="2000" i="1" dirty="0"/>
              <a:t>Podstawy zarzadzania. Teoria i ćwiczenia</a:t>
            </a:r>
            <a:r>
              <a:rPr lang="pl-PL" sz="2000" dirty="0"/>
              <a:t>, red. A. Zakrzewska-Bielawska, Wydawnictwo Nieoczywiste, Warszawa 2017</a:t>
            </a:r>
          </a:p>
          <a:p>
            <a:r>
              <a:rPr lang="pl-PL" sz="2000" dirty="0">
                <a:effectLst/>
                <a:ea typeface="Calibri" panose="020F0502020204030204" pitchFamily="34" charset="0"/>
                <a:cs typeface="DejaVuSans"/>
              </a:rPr>
              <a:t>Raczkowski K., </a:t>
            </a:r>
            <a:r>
              <a:rPr lang="pl-PL" sz="2000" i="1" dirty="0">
                <a:effectLst/>
                <a:ea typeface="Calibri" panose="020F0502020204030204" pitchFamily="34" charset="0"/>
                <a:cs typeface="DejaVuSans"/>
              </a:rPr>
              <a:t>Zarządzanie publiczne. Teoria i praktyka</a:t>
            </a:r>
            <a:r>
              <a:rPr lang="pl-PL" sz="2000" dirty="0">
                <a:effectLst/>
                <a:ea typeface="Calibri" panose="020F0502020204030204" pitchFamily="34" charset="0"/>
                <a:cs typeface="DejaVuSans"/>
              </a:rPr>
              <a:t>, WN PWN, Warszawa 2015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1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F559B9-8534-6BF8-A8C0-E6E78934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895" y="731837"/>
            <a:ext cx="8229600" cy="1143000"/>
          </a:xfrm>
        </p:spPr>
        <p:txBody>
          <a:bodyPr/>
          <a:lstStyle/>
          <a:p>
            <a:r>
              <a:rPr lang="pl-PL" dirty="0"/>
              <a:t>Wybrane 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039A5D-43A4-97EE-AD9C-110BA9A8C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Kultura organizacji to podzielany przez jej członków </a:t>
            </a:r>
            <a:r>
              <a:rPr lang="pl-PL" b="1" dirty="0"/>
              <a:t>schemat przekonań i oczekiwań</a:t>
            </a:r>
            <a:r>
              <a:rPr lang="pl-PL" dirty="0"/>
              <a:t>, który ma ogromny wpływ na kształtowanie się zachowań poszczególnych jednostek i całych grup w ramach organizacji (L. </a:t>
            </a:r>
            <a:r>
              <a:rPr lang="pl-PL" dirty="0" err="1"/>
              <a:t>Byars</a:t>
            </a:r>
            <a:r>
              <a:rPr lang="pl-PL" dirty="0"/>
              <a:t>, 1987)</a:t>
            </a:r>
          </a:p>
          <a:p>
            <a:endParaRPr lang="pl-PL" dirty="0"/>
          </a:p>
          <a:p>
            <a:r>
              <a:rPr lang="pl-PL" dirty="0"/>
              <a:t>Kultura organizacji może być opisana przez jej kierownictwo w kategoriach sposobu, w jaki </a:t>
            </a:r>
            <a:r>
              <a:rPr lang="pl-PL" b="1" dirty="0"/>
              <a:t>zadania są zwyczajowo wykonywane </a:t>
            </a:r>
            <a:r>
              <a:rPr lang="pl-PL" dirty="0"/>
              <a:t>w kontekście kluczowych relacji (H. Schwartz, S.M. Davis, 1986)</a:t>
            </a:r>
          </a:p>
        </p:txBody>
      </p:sp>
    </p:spTree>
    <p:extLst>
      <p:ext uri="{BB962C8B-B14F-4D97-AF65-F5344CB8AC3E}">
        <p14:creationId xmlns:p14="http://schemas.microsoft.com/office/powerpoint/2010/main" val="157881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31C3B4-A3F0-09DF-D772-0107DCD2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7383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Model kultury organizacyjnej E.H. </a:t>
            </a:r>
            <a:r>
              <a:rPr lang="pl-PL" dirty="0" err="1"/>
              <a:t>Scheina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6CE8E2-B1DB-F35C-04A3-C163E54CD8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14475"/>
              </p:ext>
            </p:extLst>
          </p:nvPr>
        </p:nvGraphicFramePr>
        <p:xfrm>
          <a:off x="1290464" y="1943614"/>
          <a:ext cx="6563072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8470DA50-6087-D83D-682D-D155D913F2D1}"/>
              </a:ext>
            </a:extLst>
          </p:cNvPr>
          <p:cNvCxnSpPr/>
          <p:nvPr/>
        </p:nvCxnSpPr>
        <p:spPr>
          <a:xfrm>
            <a:off x="395536" y="2092428"/>
            <a:ext cx="0" cy="37444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906A37B-F4B4-B09A-26D8-4E262BFCECC1}"/>
              </a:ext>
            </a:extLst>
          </p:cNvPr>
          <p:cNvSpPr txBox="1"/>
          <p:nvPr/>
        </p:nvSpPr>
        <p:spPr>
          <a:xfrm>
            <a:off x="539552" y="2132856"/>
            <a:ext cx="208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Łatwe do zmiany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F6AC0FF-ACC1-DE39-A46E-F724E898C773}"/>
              </a:ext>
            </a:extLst>
          </p:cNvPr>
          <p:cNvSpPr txBox="1"/>
          <p:nvPr/>
        </p:nvSpPr>
        <p:spPr>
          <a:xfrm>
            <a:off x="395536" y="5420826"/>
            <a:ext cx="208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Trudne do zmiany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F511053-4382-B936-3DB3-7BA73232E699}"/>
              </a:ext>
            </a:extLst>
          </p:cNvPr>
          <p:cNvSpPr txBox="1"/>
          <p:nvPr/>
        </p:nvSpPr>
        <p:spPr>
          <a:xfrm>
            <a:off x="6809420" y="2502188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Widoczne struktury i procesy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C2202F6-6394-7A26-7E88-BA0B83B0FB25}"/>
              </a:ext>
            </a:extLst>
          </p:cNvPr>
          <p:cNvSpPr txBox="1"/>
          <p:nvPr/>
        </p:nvSpPr>
        <p:spPr>
          <a:xfrm>
            <a:off x="6984268" y="3787389"/>
            <a:ext cx="208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Misja, strategia, cele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ED12F47-1F50-1ADD-84FE-C12E5B440926}"/>
              </a:ext>
            </a:extLst>
          </p:cNvPr>
          <p:cNvSpPr txBox="1"/>
          <p:nvPr/>
        </p:nvSpPr>
        <p:spPr>
          <a:xfrm>
            <a:off x="7055769" y="4946342"/>
            <a:ext cx="208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Podświadomie przyjmowane prawdy, wierzenia</a:t>
            </a:r>
          </a:p>
        </p:txBody>
      </p:sp>
    </p:spTree>
    <p:extLst>
      <p:ext uri="{BB962C8B-B14F-4D97-AF65-F5344CB8AC3E}">
        <p14:creationId xmlns:p14="http://schemas.microsoft.com/office/powerpoint/2010/main" val="1703248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7E8C39-41B8-602D-6DAA-32B4AFF4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50" y="908720"/>
            <a:ext cx="8229600" cy="1143000"/>
          </a:xfrm>
        </p:spPr>
        <p:txBody>
          <a:bodyPr/>
          <a:lstStyle/>
          <a:p>
            <a:r>
              <a:rPr lang="pl-PL" dirty="0"/>
              <a:t>Funkcje kultury organizacyjnej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88AB9F-5E66-1B51-9ED2-810DE015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50" y="2636912"/>
            <a:ext cx="8229600" cy="3777283"/>
          </a:xfrm>
        </p:spPr>
        <p:txBody>
          <a:bodyPr/>
          <a:lstStyle/>
          <a:p>
            <a:pPr algn="ctr"/>
            <a:r>
              <a:rPr lang="pl-PL" dirty="0"/>
              <a:t>Integracyjna</a:t>
            </a:r>
          </a:p>
          <a:p>
            <a:pPr algn="ctr"/>
            <a:r>
              <a:rPr lang="pl-PL" dirty="0"/>
              <a:t>Percepcyjna</a:t>
            </a:r>
          </a:p>
          <a:p>
            <a:pPr algn="ctr"/>
            <a:r>
              <a:rPr lang="pl-PL" dirty="0"/>
              <a:t>Adaptacyjna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24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EA2E0E-CC11-2838-943D-4B26F64E9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B</a:t>
            </a:r>
            <a:r>
              <a:rPr lang="pl-PL" b="1" dirty="0"/>
              <a:t>iurokratyczna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838275-4BFB-F896-06AD-08128B2282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Sformalizowana</a:t>
            </a:r>
          </a:p>
          <a:p>
            <a:r>
              <a:rPr lang="pl-PL" dirty="0"/>
              <a:t>Dominuje komunikacja pisemna</a:t>
            </a:r>
          </a:p>
          <a:p>
            <a:r>
              <a:rPr lang="pl-PL" dirty="0"/>
              <a:t>Ostrożne, sceptyczne podejście do zmian</a:t>
            </a:r>
          </a:p>
          <a:p>
            <a:r>
              <a:rPr lang="pl-PL" dirty="0"/>
              <a:t>Formalne prerogatywy</a:t>
            </a:r>
          </a:p>
          <a:p>
            <a:r>
              <a:rPr lang="pl-PL" dirty="0"/>
              <a:t>Wartości: porządek, jedność, klarowność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DA4F44-5044-FD7E-2A1C-66321CA8B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Pragmatyczna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624DE1F-3B6C-ECE0-1342-83E1512849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Niska formalizacja</a:t>
            </a:r>
          </a:p>
          <a:p>
            <a:r>
              <a:rPr lang="pl-PL" dirty="0"/>
              <a:t>Dominuje komunikacja ustna</a:t>
            </a:r>
          </a:p>
          <a:p>
            <a:r>
              <a:rPr lang="pl-PL" dirty="0"/>
              <a:t>Pozytywne podejście do mian</a:t>
            </a:r>
          </a:p>
          <a:p>
            <a:r>
              <a:rPr lang="pl-PL" dirty="0"/>
              <a:t>Formalne i nieformalne prerogatywy</a:t>
            </a:r>
          </a:p>
          <a:p>
            <a:r>
              <a:rPr lang="pl-PL" dirty="0"/>
              <a:t>Wartości: szybkość działania, elastyczność</a:t>
            </a:r>
          </a:p>
        </p:txBody>
      </p:sp>
    </p:spTree>
    <p:extLst>
      <p:ext uri="{BB962C8B-B14F-4D97-AF65-F5344CB8AC3E}">
        <p14:creationId xmlns:p14="http://schemas.microsoft.com/office/powerpoint/2010/main" val="41440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EA2E0E-CC11-2838-943D-4B26F64E9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Konserwatywna</a:t>
            </a:r>
            <a:endParaRPr lang="pl-PL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838275-4BFB-F896-06AD-08128B2282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Status quo</a:t>
            </a:r>
          </a:p>
          <a:p>
            <a:r>
              <a:rPr lang="pl-PL" dirty="0"/>
              <a:t>Niski poziom przedsiębiorczości</a:t>
            </a:r>
          </a:p>
          <a:p>
            <a:r>
              <a:rPr lang="pl-PL" dirty="0"/>
              <a:t>Szacunek do tradycji</a:t>
            </a:r>
          </a:p>
          <a:p>
            <a:r>
              <a:rPr lang="pl-PL" dirty="0"/>
              <a:t>Szacunek do sprawdzonych koncepcji i doświadczenia pracowników</a:t>
            </a:r>
          </a:p>
          <a:p>
            <a:r>
              <a:rPr lang="pl-PL" dirty="0"/>
              <a:t>Wysoki poziom akceptacji ryzyka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DA4F44-5044-FD7E-2A1C-66321CA8B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Innowacyjna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624DE1F-3B6C-ECE0-1342-83E1512849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Orientacja na zmianę</a:t>
            </a:r>
          </a:p>
          <a:p>
            <a:r>
              <a:rPr lang="pl-PL" dirty="0"/>
              <a:t>Wysoki poziom przedsiębiorczości</a:t>
            </a:r>
          </a:p>
          <a:p>
            <a:r>
              <a:rPr lang="pl-PL" dirty="0"/>
              <a:t>Tradycja = obciążenie</a:t>
            </a:r>
          </a:p>
          <a:p>
            <a:r>
              <a:rPr lang="pl-PL" dirty="0"/>
              <a:t>Podważanie autorytetów</a:t>
            </a:r>
          </a:p>
          <a:p>
            <a:r>
              <a:rPr lang="pl-PL" dirty="0"/>
              <a:t>Stawianie na nowych ludzi i koncepcje</a:t>
            </a:r>
          </a:p>
          <a:p>
            <a:r>
              <a:rPr lang="pl-PL" dirty="0"/>
              <a:t>Niski poziom akceptacji ryzyka</a:t>
            </a:r>
          </a:p>
        </p:txBody>
      </p:sp>
    </p:spTree>
    <p:extLst>
      <p:ext uri="{BB962C8B-B14F-4D97-AF65-F5344CB8AC3E}">
        <p14:creationId xmlns:p14="http://schemas.microsoft.com/office/powerpoint/2010/main" val="296049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EA2E0E-CC11-2838-943D-4B26F64E9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Hierarchiczna</a:t>
            </a:r>
            <a:endParaRPr lang="pl-PL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838275-4BFB-F896-06AD-08128B2282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Wzmacnianie nierówności między stanowiskami</a:t>
            </a:r>
          </a:p>
          <a:p>
            <a:r>
              <a:rPr lang="pl-PL" dirty="0"/>
              <a:t>Akceptacja znacznej rozpiętości płac</a:t>
            </a:r>
          </a:p>
          <a:p>
            <a:r>
              <a:rPr lang="pl-PL" dirty="0"/>
              <a:t>Centralizacja</a:t>
            </a:r>
          </a:p>
          <a:p>
            <a:r>
              <a:rPr lang="pl-PL" dirty="0"/>
              <a:t>Przekonanie, że na niższych stanowiskach pracują osoby o mniejszych zdolnościach i umiejętnościach</a:t>
            </a:r>
          </a:p>
          <a:p>
            <a:r>
              <a:rPr lang="pl-PL" dirty="0"/>
              <a:t>Podwładność</a:t>
            </a:r>
          </a:p>
          <a:p>
            <a:r>
              <a:rPr lang="pl-PL" dirty="0"/>
              <a:t>Uprzywilejowanie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DA4F44-5044-FD7E-2A1C-66321CA8B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Równościowa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624DE1F-3B6C-ECE0-1342-83E1512849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Niwelowanie nierówności między stanowiskami</a:t>
            </a:r>
          </a:p>
          <a:p>
            <a:r>
              <a:rPr lang="pl-PL" dirty="0"/>
              <a:t>Niwelowanie rozpiętości płac</a:t>
            </a:r>
          </a:p>
          <a:p>
            <a:r>
              <a:rPr lang="pl-PL" dirty="0"/>
              <a:t>Decentralizacja</a:t>
            </a:r>
          </a:p>
          <a:p>
            <a:r>
              <a:rPr lang="pl-PL" dirty="0"/>
              <a:t>Wzajemna zależność przełożonych i podwładnych</a:t>
            </a:r>
          </a:p>
          <a:p>
            <a:r>
              <a:rPr lang="pl-PL" dirty="0"/>
              <a:t>Równość praw pracowników</a:t>
            </a:r>
          </a:p>
        </p:txBody>
      </p:sp>
    </p:spTree>
    <p:extLst>
      <p:ext uri="{BB962C8B-B14F-4D97-AF65-F5344CB8AC3E}">
        <p14:creationId xmlns:p14="http://schemas.microsoft.com/office/powerpoint/2010/main" val="17528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EA2E0E-CC11-2838-943D-4B26F64E9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Indywidualistyczna</a:t>
            </a:r>
            <a:endParaRPr lang="pl-PL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838275-4BFB-F896-06AD-08128B2282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Najważniejszy interes jednostki</a:t>
            </a:r>
          </a:p>
          <a:p>
            <a:r>
              <a:rPr lang="pl-PL" dirty="0"/>
              <a:t>Jednostki mają różne interesy</a:t>
            </a:r>
          </a:p>
          <a:p>
            <a:r>
              <a:rPr lang="pl-PL" dirty="0"/>
              <a:t>Szczególna rola wybitnych jednostek</a:t>
            </a:r>
          </a:p>
          <a:p>
            <a:r>
              <a:rPr lang="pl-PL" dirty="0"/>
              <a:t>Nonkonformizm</a:t>
            </a:r>
          </a:p>
          <a:p>
            <a:r>
              <a:rPr lang="pl-PL" dirty="0"/>
              <a:t>Konflikty są szansą rozwoju</a:t>
            </a:r>
          </a:p>
          <a:p>
            <a:r>
              <a:rPr lang="pl-PL" dirty="0"/>
              <a:t>Rozdział życia zawodowego i prywatnego pracowników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DA4F44-5044-FD7E-2A1C-66321CA8B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Kolektywistyczna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624DE1F-3B6C-ECE0-1342-83E1512849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Najważniejszy interes organizacji</a:t>
            </a:r>
          </a:p>
          <a:p>
            <a:r>
              <a:rPr lang="pl-PL" dirty="0"/>
              <a:t>Współpraca</a:t>
            </a:r>
          </a:p>
          <a:p>
            <a:r>
              <a:rPr lang="pl-PL" dirty="0"/>
              <a:t>Szczególna rola zespołów</a:t>
            </a:r>
          </a:p>
          <a:p>
            <a:r>
              <a:rPr lang="pl-PL" dirty="0"/>
              <a:t>Konformizm</a:t>
            </a:r>
          </a:p>
          <a:p>
            <a:r>
              <a:rPr lang="pl-PL" dirty="0"/>
              <a:t>Unikanie konfliktów, dążenie do harmonii</a:t>
            </a:r>
          </a:p>
          <a:p>
            <a:r>
              <a:rPr lang="pl-PL" dirty="0"/>
              <a:t>W organizacji splata się życie zawodowe i prywatne</a:t>
            </a:r>
          </a:p>
        </p:txBody>
      </p:sp>
    </p:spTree>
    <p:extLst>
      <p:ext uri="{BB962C8B-B14F-4D97-AF65-F5344CB8AC3E}">
        <p14:creationId xmlns:p14="http://schemas.microsoft.com/office/powerpoint/2010/main" val="4413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7117CC-4653-D122-EAAB-4BA35635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1911"/>
            <a:ext cx="8229600" cy="1143000"/>
          </a:xfrm>
        </p:spPr>
        <p:txBody>
          <a:bodyPr/>
          <a:lstStyle/>
          <a:p>
            <a:r>
              <a:rPr lang="pl-PL" dirty="0"/>
              <a:t>Rodzaje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B1F3C-5C1C-67F7-54A2-AF5060CC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l-PL" dirty="0"/>
              <a:t>Wg szczebla</a:t>
            </a:r>
          </a:p>
          <a:p>
            <a:r>
              <a:rPr lang="pl-PL" dirty="0"/>
              <a:t>Wg stanowisk</a:t>
            </a:r>
          </a:p>
          <a:p>
            <a:r>
              <a:rPr lang="pl-PL" dirty="0"/>
              <a:t>Wg działów</a:t>
            </a:r>
          </a:p>
          <a:p>
            <a:r>
              <a:rPr lang="pl-PL" dirty="0"/>
              <a:t>Wg rodzaju pracy</a:t>
            </a:r>
          </a:p>
          <a:p>
            <a:r>
              <a:rPr lang="pl-PL" dirty="0"/>
              <a:t>Wg roli w procesie obsługi klienta</a:t>
            </a:r>
          </a:p>
          <a:p>
            <a:r>
              <a:rPr lang="pl-PL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9082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BFEFF-02D6-835E-EE10-83D2F501A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09" y="753581"/>
            <a:ext cx="8229600" cy="1143000"/>
          </a:xfrm>
        </p:spPr>
        <p:txBody>
          <a:bodyPr/>
          <a:lstStyle/>
          <a:p>
            <a:r>
              <a:rPr lang="pl-PL" dirty="0"/>
              <a:t>Motywowanie pracowników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3DA8E-A521-4B30-50B2-ACEBABE23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Motywowanie – kształtowanie i zaspokajanie w sposób zamierzony różnych wartość, do których pracownik dąży poprzez pracę lub w pracy. Polega zatem na wpływaniu na innych, aby zachowywali się w określony sposób.</a:t>
            </a:r>
          </a:p>
        </p:txBody>
      </p:sp>
    </p:spTree>
    <p:extLst>
      <p:ext uri="{BB962C8B-B14F-4D97-AF65-F5344CB8AC3E}">
        <p14:creationId xmlns:p14="http://schemas.microsoft.com/office/powerpoint/2010/main" val="206645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8904B8-594D-341E-1C59-6D21E60F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7649"/>
            <a:ext cx="8229600" cy="1143000"/>
          </a:xfrm>
        </p:spPr>
        <p:txBody>
          <a:bodyPr/>
          <a:lstStyle/>
          <a:p>
            <a:r>
              <a:rPr lang="pl-PL" dirty="0"/>
              <a:t>Bodźce motywacyjne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6B76DF-8806-F9D3-3259-D18C9DF5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Wg rodzaju zaspokajanych potrzeb: podstawowe, wyższego rzędu</a:t>
            </a:r>
          </a:p>
          <a:p>
            <a:r>
              <a:rPr lang="pl-PL" dirty="0"/>
              <a:t>Wg kryterium oddziaływania: pozytywne, negatywne</a:t>
            </a:r>
          </a:p>
          <a:p>
            <a:r>
              <a:rPr lang="pl-PL" dirty="0"/>
              <a:t>Wg zakresu oddziaływania: wewnętrzne, zewnętrzne</a:t>
            </a:r>
          </a:p>
          <a:p>
            <a:r>
              <a:rPr lang="pl-PL" dirty="0"/>
              <a:t>Wg sposobu oddziaływania: indywidualne, zespołowe</a:t>
            </a:r>
          </a:p>
          <a:p>
            <a:r>
              <a:rPr lang="pl-PL" dirty="0"/>
              <a:t>Wg formy: płacowe, pozapłacowe</a:t>
            </a:r>
          </a:p>
          <a:p>
            <a:r>
              <a:rPr lang="pl-PL" dirty="0"/>
              <a:t>Wg charakteru narzędzi motywacyjnych: ekonomiczne, pozaekonomiczne</a:t>
            </a:r>
          </a:p>
        </p:txBody>
      </p:sp>
    </p:spTree>
    <p:extLst>
      <p:ext uri="{BB962C8B-B14F-4D97-AF65-F5344CB8AC3E}">
        <p14:creationId xmlns:p14="http://schemas.microsoft.com/office/powerpoint/2010/main" val="10182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9" y="692696"/>
            <a:ext cx="8229600" cy="1143000"/>
          </a:xfrm>
        </p:spPr>
        <p:txBody>
          <a:bodyPr/>
          <a:lstStyle/>
          <a:p>
            <a:r>
              <a:rPr lang="pl-PL" dirty="0"/>
              <a:t>Zarządzanie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950"/>
            <a:ext cx="8229600" cy="4525963"/>
          </a:xfrm>
        </p:spPr>
        <p:txBody>
          <a:bodyPr/>
          <a:lstStyle/>
          <a:p>
            <a:r>
              <a:rPr lang="pl-PL" dirty="0"/>
              <a:t>H. Bieniok (1997)</a:t>
            </a:r>
          </a:p>
          <a:p>
            <a:pPr marL="0" indent="0" algn="ctr">
              <a:buNone/>
            </a:pPr>
            <a:r>
              <a:rPr lang="pl-PL" dirty="0"/>
              <a:t>Zarządzanie to system składający się z trzech układów: funkcjonalnego, rzeczowego i faz wytwarzania produktu, co tworzy macierz morfologiczną obrazująca relacje funkcjonalno-czynnikowe w poszczególnych etapach wytwarzania.</a:t>
            </a:r>
          </a:p>
        </p:txBody>
      </p:sp>
    </p:spTree>
    <p:extLst>
      <p:ext uri="{BB962C8B-B14F-4D97-AF65-F5344CB8AC3E}">
        <p14:creationId xmlns:p14="http://schemas.microsoft.com/office/powerpoint/2010/main" val="50998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06030D-B295-A2C1-E2F9-7D5F88FC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r>
              <a:rPr lang="pl-PL" dirty="0"/>
              <a:t>Przywódca - lider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01BFBA-6B2B-A5BC-E695-906BF3FFE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Władza – zdolność danej jednostki do wywierania wpływu na decyzje innych.</a:t>
            </a:r>
          </a:p>
          <a:p>
            <a:r>
              <a:rPr lang="pl-PL" dirty="0"/>
              <a:t>Przywódca – osoba, która potrafi oddziaływać na zachowania innych bez użycia siły i która jest przez innych akceptowana w tej roli.</a:t>
            </a:r>
          </a:p>
          <a:p>
            <a:r>
              <a:rPr lang="pl-PL" dirty="0"/>
              <a:t>Cechy: entuzjazm, wysoki stopień odpowiedzialności, uczciwość, otwartość, pokora, odwaga, strategiczne myślenie, inteligencja, wiedza, elastyczność, promowanie wysiłków innych, tolerancja na stres, orientacja na sukces i in.</a:t>
            </a:r>
          </a:p>
        </p:txBody>
      </p:sp>
    </p:spTree>
    <p:extLst>
      <p:ext uri="{BB962C8B-B14F-4D97-AF65-F5344CB8AC3E}">
        <p14:creationId xmlns:p14="http://schemas.microsoft.com/office/powerpoint/2010/main" val="274501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80213-4E49-628E-6AB3-007FF1D5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86" y="731837"/>
            <a:ext cx="8229600" cy="1143000"/>
          </a:xfrm>
        </p:spPr>
        <p:txBody>
          <a:bodyPr/>
          <a:lstStyle/>
          <a:p>
            <a:r>
              <a:rPr lang="pl-PL" dirty="0"/>
              <a:t>Style kierowania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082EC6-3493-33E5-8C01-FF0F51186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Styl kierowania – względnie trwały i powtarzalny sposób oddziaływania przełożonego na podwładnych.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Autokratyczny, demokratyczny i leseferystyczny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Zorientowany na zadania, zorientowany na ludzi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Dyrektywny, niezaangażowany, konsultatywny, towarzyski</a:t>
            </a:r>
          </a:p>
        </p:txBody>
      </p:sp>
    </p:spTree>
    <p:extLst>
      <p:ext uri="{BB962C8B-B14F-4D97-AF65-F5344CB8AC3E}">
        <p14:creationId xmlns:p14="http://schemas.microsoft.com/office/powerpoint/2010/main" val="6677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72E2F0-D950-21AB-920B-C3F761B15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Środowisko pracy</a:t>
            </a:r>
            <a:br>
              <a:rPr lang="pl-PL" dirty="0"/>
            </a:br>
            <a:r>
              <a:rPr lang="pl-PL" dirty="0"/>
              <a:t>w organizacji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77BA07-88AF-87C0-E4CF-BB7B65C4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pl-PL" dirty="0"/>
              <a:t>Rozproszenie ośrodków władzy</a:t>
            </a:r>
          </a:p>
          <a:p>
            <a:r>
              <a:rPr lang="pl-PL" dirty="0"/>
              <a:t>Duża presja norm prawnych</a:t>
            </a:r>
          </a:p>
          <a:p>
            <a:r>
              <a:rPr lang="pl-PL" dirty="0"/>
              <a:t>Nacisk na etyczne zachowania</a:t>
            </a:r>
          </a:p>
          <a:p>
            <a:r>
              <a:rPr lang="pl-PL" dirty="0"/>
              <a:t>Członkowie organizacji często aktywnie uczestniczą w polityce</a:t>
            </a:r>
          </a:p>
        </p:txBody>
      </p:sp>
    </p:spTree>
    <p:extLst>
      <p:ext uri="{BB962C8B-B14F-4D97-AF65-F5344CB8AC3E}">
        <p14:creationId xmlns:p14="http://schemas.microsoft.com/office/powerpoint/2010/main" val="42004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D55A9-3FE1-73C1-9724-510E6D01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pl-PL" dirty="0"/>
              <a:t>Jakość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0E26B5-750F-351B-6797-C583E4439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pl-PL" dirty="0"/>
              <a:t>Rezultat czy proces</a:t>
            </a:r>
          </a:p>
          <a:p>
            <a:r>
              <a:rPr lang="pl-PL" dirty="0"/>
              <a:t>Obiektywna czy subiektywna</a:t>
            </a:r>
          </a:p>
          <a:p>
            <a:r>
              <a:rPr lang="pl-PL" dirty="0"/>
              <a:t>Towaru czy usługi</a:t>
            </a:r>
          </a:p>
        </p:txBody>
      </p:sp>
    </p:spTree>
    <p:extLst>
      <p:ext uri="{BB962C8B-B14F-4D97-AF65-F5344CB8AC3E}">
        <p14:creationId xmlns:p14="http://schemas.microsoft.com/office/powerpoint/2010/main" val="3008192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CCB087-4663-3A97-66FF-52164243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pl-PL" dirty="0"/>
              <a:t>Dwa wymiary jakości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2048FD-141C-D708-5909-AEC8A36B0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techniczny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wynik procesów operacyjnych (co klient otrzymuje),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funkcjonalny 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wynik kontaktów między świadczącym usługę a klientem (subiektywne postrzeganie przez klientów jak to otrzymują).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49168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899F02-BEFC-2751-2E24-D24507487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7844"/>
            <a:ext cx="8229600" cy="1143000"/>
          </a:xfrm>
        </p:spPr>
        <p:txBody>
          <a:bodyPr/>
          <a:lstStyle/>
          <a:p>
            <a:r>
              <a:rPr lang="pl-PL" dirty="0"/>
              <a:t>Pomiary jakości obsługi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F83A6D-1FCE-07CF-B97B-8DF607F9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metoda SERVQUAL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metoda TRI:M.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Badania ankietowe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Technika krytycznych przypadków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pl-P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Analiza reklamacji i sugestii	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90741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Pozorne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zakupy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70641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C4A56B-9813-4353-F3B6-93389A9F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pl-PL" dirty="0"/>
              <a:t>Kryteria oceny jakości usługi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AF857B-960D-48A6-6668-238CEE400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Niezawodność,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oznaczającą możliwość świadczenia usługi rzetelnie i w obiecanym czasie; badaniu poddano trzy cechy, w tym terminowość, sprawność i niezawodność załatwiania spraw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Odpowiedzialność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wykazywanie chęci pomocy klientom w rozwiązywaniu ich problemów oraz natychmiastowe świadczenie usługi; badano także trzy cechy (szybkość, czas oczekiwania i oferowanie pomocy przez urzędnika),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Pewność -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wymagane umiejętności oraz posiadana wiedza pozwalająca na dostarczenie usługi wysokiej jakości zarówno przez personel liniowy jak i pracowników ich wspierających; badaniu poddano pięć cech, w tym np. życzliwość, wiedzę i kompetencje;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228600" algn="l"/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Empatia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badaniu poddano dziewięć cech, np. Dostęp do potrzebnych formularzy i druków oraz ich wzorów czy dostosowanie czasu pracy do potrzeb klientów,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Namacalność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czyli materialna obudowa usługi - rodzaj stosowanych środków materialnych tj. stan placówki i jej wyposażenie, wygląd pracowników, broszury, dostęp do miejsc parkingowych oraz dostosowanie urzędu do potrzeb osób niepełnosprawnych.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5099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3670FF-8AA2-A015-0360-C7C0B369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r>
              <a:rPr lang="pl-PL" dirty="0"/>
              <a:t>Modele i normy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B47709-67A2-77A1-5A51-BF73592F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pl-PL" dirty="0"/>
              <a:t>TQM (</a:t>
            </a:r>
            <a:r>
              <a:rPr lang="pl-PL" i="1" dirty="0"/>
              <a:t>Total </a:t>
            </a:r>
            <a:r>
              <a:rPr lang="pl-PL" i="1" dirty="0" err="1"/>
              <a:t>Quality</a:t>
            </a:r>
            <a:r>
              <a:rPr lang="pl-PL" i="1" dirty="0"/>
              <a:t> Management</a:t>
            </a:r>
            <a:r>
              <a:rPr lang="pl-PL" dirty="0"/>
              <a:t>)</a:t>
            </a:r>
          </a:p>
          <a:p>
            <a:r>
              <a:rPr lang="pl-PL" dirty="0"/>
              <a:t>ISO 9001, ISO 9002 (UM Dzierżoniów 1996) (</a:t>
            </a:r>
            <a:r>
              <a:rPr lang="pl-PL" i="1" dirty="0"/>
              <a:t>International Organization for </a:t>
            </a:r>
            <a:r>
              <a:rPr lang="pl-PL" i="1" dirty="0" err="1"/>
              <a:t>Standardization</a:t>
            </a:r>
            <a:r>
              <a:rPr lang="pl-PL" dirty="0"/>
              <a:t>)</a:t>
            </a:r>
          </a:p>
          <a:p>
            <a:r>
              <a:rPr lang="pl-PL" dirty="0"/>
              <a:t>BPR (</a:t>
            </a:r>
            <a:r>
              <a:rPr lang="pl-PL" i="1" dirty="0"/>
              <a:t>Business </a:t>
            </a:r>
            <a:r>
              <a:rPr lang="pl-PL" i="1" dirty="0" err="1"/>
              <a:t>Process</a:t>
            </a:r>
            <a:r>
              <a:rPr lang="pl-PL" i="1" dirty="0"/>
              <a:t> of </a:t>
            </a:r>
            <a:r>
              <a:rPr lang="pl-PL" i="1" dirty="0" err="1"/>
              <a:t>Reengineering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30234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BA993F-50D9-EE85-1965-CA3AEED80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/>
              <a:t>CSR</a:t>
            </a:r>
            <a:br>
              <a:rPr lang="pl-PL" altLang="pl-PL" dirty="0"/>
            </a:br>
            <a:r>
              <a:rPr lang="pl-PL" altLang="pl-PL" dirty="0"/>
              <a:t>(</a:t>
            </a:r>
            <a:r>
              <a:rPr lang="pl-PL" altLang="pl-PL" sz="3200" dirty="0" err="1">
                <a:cs typeface="Times New Roman" panose="02020603050405020304" pitchFamily="18" charset="0"/>
              </a:rPr>
              <a:t>corporate</a:t>
            </a:r>
            <a:r>
              <a:rPr lang="pl-PL" altLang="pl-PL" sz="3200" dirty="0">
                <a:cs typeface="Times New Roman" panose="02020603050405020304" pitchFamily="18" charset="0"/>
              </a:rPr>
              <a:t> </a:t>
            </a:r>
            <a:r>
              <a:rPr lang="pl-PL" altLang="pl-PL" sz="3200" dirty="0" err="1">
                <a:cs typeface="Times New Roman" panose="02020603050405020304" pitchFamily="18" charset="0"/>
              </a:rPr>
              <a:t>social</a:t>
            </a:r>
            <a:r>
              <a:rPr lang="pl-PL" altLang="pl-PL" sz="3200" dirty="0">
                <a:cs typeface="Times New Roman" panose="02020603050405020304" pitchFamily="18" charset="0"/>
              </a:rPr>
              <a:t> </a:t>
            </a:r>
            <a:r>
              <a:rPr lang="pl-PL" altLang="pl-PL" sz="3200" dirty="0" err="1">
                <a:cs typeface="Times New Roman" panose="02020603050405020304" pitchFamily="18" charset="0"/>
              </a:rPr>
              <a:t>responsibility</a:t>
            </a:r>
            <a:r>
              <a:rPr lang="pl-PL" altLang="pl-PL" sz="3200" dirty="0"/>
              <a:t>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B1FF936-74EC-C91C-2509-58DAE6C28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7772400" cy="2209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pl-PL" altLang="pl-PL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800" dirty="0"/>
              <a:t>Są </a:t>
            </a:r>
            <a:r>
              <a:rPr lang="pl-PL" altLang="pl-PL" sz="2800" dirty="0">
                <a:cs typeface="Times New Roman" panose="02020603050405020304" pitchFamily="18" charset="0"/>
              </a:rPr>
              <a:t>to dodatkowe, wykraczające poza prawne wymagania, inicjatywy </a:t>
            </a:r>
            <a:r>
              <a:rPr lang="pl-PL" altLang="pl-PL" sz="2800" dirty="0"/>
              <a:t>podejmowane przez organizacje n</a:t>
            </a:r>
            <a:r>
              <a:rPr lang="pl-PL" altLang="pl-PL" sz="2800" dirty="0">
                <a:cs typeface="Times New Roman" panose="02020603050405020304" pitchFamily="18" charset="0"/>
              </a:rPr>
              <a:t>a rzecz społeczeństwa i środowiska naturalnego</a:t>
            </a:r>
            <a:r>
              <a:rPr lang="pl-PL" altLang="pl-PL" sz="2800" dirty="0"/>
              <a:t>.</a:t>
            </a:r>
            <a:r>
              <a:rPr lang="pl-PL" altLang="pl-PL" sz="2800" dirty="0">
                <a:cs typeface="Times New Roman" panose="02020603050405020304" pitchFamily="18" charset="0"/>
              </a:rPr>
              <a:t> </a:t>
            </a:r>
            <a:endParaRPr lang="pl-PL" alt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57E3688-4E7B-1464-0968-7DD2D5926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9708"/>
            <a:ext cx="8229600" cy="1143000"/>
          </a:xfrm>
        </p:spPr>
        <p:txBody>
          <a:bodyPr/>
          <a:lstStyle/>
          <a:p>
            <a:r>
              <a:rPr lang="pl-PL" altLang="pl-PL" dirty="0"/>
              <a:t>CSR – kryteria oceny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02B8B61-DEC9-4A51-4BC6-E45924175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pl-PL" altLang="pl-PL" sz="2800" dirty="0"/>
              <a:t>Wysokie standardy etyczne.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Poświęcanie działalności na rzecz społeczności lokalnych.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Wspieranie różnorodności.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Reputacja dobrego sprzedawcy.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Empatia dla pokrzywdzonych przez los.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Zaangażowanie w działalność dobroczynną.</a:t>
            </a:r>
          </a:p>
          <a:p>
            <a:pPr marL="533400" indent="-533400">
              <a:buFontTx/>
              <a:buAutoNum type="arabicPeriod"/>
            </a:pPr>
            <a:r>
              <a:rPr lang="pl-PL" altLang="pl-PL" sz="2800" dirty="0"/>
              <a:t>Troska o środowisko naturalne.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9" y="692696"/>
            <a:ext cx="8229600" cy="1143000"/>
          </a:xfrm>
        </p:spPr>
        <p:txBody>
          <a:bodyPr/>
          <a:lstStyle/>
          <a:p>
            <a:r>
              <a:rPr lang="pl-PL" dirty="0"/>
              <a:t>Zarządzanie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9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J. </a:t>
            </a:r>
            <a:r>
              <a:rPr lang="pl-PL" dirty="0" err="1"/>
              <a:t>Penc</a:t>
            </a:r>
            <a:r>
              <a:rPr lang="pl-PL" dirty="0"/>
              <a:t> (2005)</a:t>
            </a:r>
          </a:p>
          <a:p>
            <a:pPr marL="0" indent="0" algn="ctr">
              <a:buNone/>
            </a:pPr>
            <a:r>
              <a:rPr lang="pl-PL" dirty="0"/>
              <a:t>Zarządzanie to zespół działań decyzyjnych, które zapewniają sterowanie procesami i zasobami firmy w celu takiego ich powiązania                       i wykorzystania, aby w sposób sprawny, skuteczny i zgodny ze społecznym usprawnieniem działań gospodarczych uzyskać możliwie najlepszy efekt w istniejących warunkach funkcjonowania.</a:t>
            </a:r>
          </a:p>
        </p:txBody>
      </p:sp>
    </p:spTree>
    <p:extLst>
      <p:ext uri="{BB962C8B-B14F-4D97-AF65-F5344CB8AC3E}">
        <p14:creationId xmlns:p14="http://schemas.microsoft.com/office/powerpoint/2010/main" val="7282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9C74ED-9088-1880-6C3F-6D07E91D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7247C-ECFA-E714-C704-2AF4A3AE3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Każde przedsięwzięcie mające na celu kreację czegoś nowego, czegoś unikalnego. Projekty są środkiem wprowadzającym zmianę (Buczkowska 2012)</a:t>
            </a:r>
          </a:p>
          <a:p>
            <a:r>
              <a:rPr lang="pl-PL" dirty="0"/>
              <a:t>Sposób realizacji zadań, organizowania pracy ludzi oraz zarządzania zadaniami. Stanowi sposób koordynowania pracy i kierowania nią (Newton 2010)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859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74705-2D5F-62D4-4187-7CE2EC96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74" y="763598"/>
            <a:ext cx="8229600" cy="1143000"/>
          </a:xfrm>
        </p:spPr>
        <p:txBody>
          <a:bodyPr/>
          <a:lstStyle/>
          <a:p>
            <a:r>
              <a:rPr lang="pl-PL" dirty="0"/>
              <a:t>Zarządzanie projektami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818E9-0FA7-F9EB-1341-EE5F6753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Oznacza umiejętne użycie dostępnych metod i technik w celu doprowadzenia projektu do końca w ustalonym terminie i w ramach ustalonego budżetu (Skalik 2009)</a:t>
            </a:r>
          </a:p>
          <a:p>
            <a:r>
              <a:rPr lang="pl-PL" dirty="0"/>
              <a:t>Różni się od innych stylów zarządzania tym, że jest ukierunkowane na pożądany rezultat i przestaje być potrzebne wraz z jego osiągnięciem (Newton 2010)</a:t>
            </a:r>
          </a:p>
        </p:txBody>
      </p:sp>
    </p:spTree>
    <p:extLst>
      <p:ext uri="{BB962C8B-B14F-4D97-AF65-F5344CB8AC3E}">
        <p14:creationId xmlns:p14="http://schemas.microsoft.com/office/powerpoint/2010/main" val="264689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33B82E-7230-4DC2-BAA1-66D9FF03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98984"/>
          </a:xfrm>
        </p:spPr>
        <p:txBody>
          <a:bodyPr>
            <a:noAutofit/>
          </a:bodyPr>
          <a:lstStyle/>
          <a:p>
            <a:r>
              <a:rPr lang="pl-PL" sz="3600" dirty="0"/>
              <a:t>Zarządzanie organizacją a zarządzanie projektem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BC2C2AEC-E387-16B3-6BDC-6470C5C92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80675"/>
              </p:ext>
            </p:extLst>
          </p:nvPr>
        </p:nvGraphicFramePr>
        <p:xfrm>
          <a:off x="457200" y="231648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06788754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8365057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99707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kryterium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Zarządzanie organizacją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Zarządzanie projektem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3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Zadania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ustrukturalizowane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nieustrukturalizowane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05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Struktura organizacyjna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trwała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czasowa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98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Złożoność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Niska, średnia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Duża, bardzo duża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4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Długi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Ściśle określony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8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Koszty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zróżnicowane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zróżnicowane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139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Ryzyko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wysokie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0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innowacyjność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zróżnicowana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45473"/>
                  </a:ext>
                </a:extLst>
              </a:tr>
            </a:tbl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CB296C4A-F690-A030-138C-8B997ED085E9}"/>
              </a:ext>
            </a:extLst>
          </p:cNvPr>
          <p:cNvSpPr txBox="1">
            <a:spLocks/>
          </p:cNvSpPr>
          <p:nvPr/>
        </p:nvSpPr>
        <p:spPr>
          <a:xfrm>
            <a:off x="6073904" y="5877272"/>
            <a:ext cx="2612896" cy="499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1800" dirty="0"/>
              <a:t>Kożuch, Sułkowski 2015</a:t>
            </a:r>
          </a:p>
        </p:txBody>
      </p:sp>
    </p:spTree>
    <p:extLst>
      <p:ext uri="{BB962C8B-B14F-4D97-AF65-F5344CB8AC3E}">
        <p14:creationId xmlns:p14="http://schemas.microsoft.com/office/powerpoint/2010/main" val="737400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1387B-E629-F7D4-38EB-C98401D3D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82" y="1052736"/>
            <a:ext cx="8229600" cy="839710"/>
          </a:xfrm>
        </p:spPr>
        <p:txBody>
          <a:bodyPr>
            <a:noAutofit/>
          </a:bodyPr>
          <a:lstStyle/>
          <a:p>
            <a:r>
              <a:rPr lang="pl-PL" sz="3200" dirty="0"/>
              <a:t>Cechy </a:t>
            </a:r>
            <a:br>
              <a:rPr lang="pl-PL" sz="3200" dirty="0"/>
            </a:br>
            <a:r>
              <a:rPr lang="pl-PL" sz="3200" dirty="0"/>
              <a:t>projektów publicznych i zarządzania nimi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4E63766-CB4D-0C9E-6198-3374952EEA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397317"/>
              </p:ext>
            </p:extLst>
          </p:nvPr>
        </p:nvGraphicFramePr>
        <p:xfrm>
          <a:off x="476637" y="1892446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1250847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782905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Cechy projektów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Cechy zarządzania nimi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781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Wyjątkowość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Zwiększony poziom niepewności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5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Tymczasowość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nieprzewidywalność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26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Wysoka złożoność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Trudności realizacyjne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16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Intensywne, wielopoziomowe współdziałanie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Konieczność zapewnienia skutecznej komunikacji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8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Wielostronne zależności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Zwiększone zapotrzebowanie na koordynację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93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Wysokie ryzyko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Szczególna kontrola naczelnego kierownictwa i interesariuszy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890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Duże potencjalne korzyści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Szczególne zainteresowanie naczelnego kierownictwa i interesariuszy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310645"/>
                  </a:ext>
                </a:extLst>
              </a:tr>
            </a:tbl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B3C92A45-7ED7-741F-EBB4-B7EA8F013F5D}"/>
              </a:ext>
            </a:extLst>
          </p:cNvPr>
          <p:cNvSpPr txBox="1">
            <a:spLocks/>
          </p:cNvSpPr>
          <p:nvPr/>
        </p:nvSpPr>
        <p:spPr>
          <a:xfrm>
            <a:off x="5449457" y="6093296"/>
            <a:ext cx="3202919" cy="460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/>
              <a:t>Trocki (red.) 2012</a:t>
            </a:r>
          </a:p>
        </p:txBody>
      </p:sp>
    </p:spTree>
    <p:extLst>
      <p:ext uri="{BB962C8B-B14F-4D97-AF65-F5344CB8AC3E}">
        <p14:creationId xmlns:p14="http://schemas.microsoft.com/office/powerpoint/2010/main" val="4728730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91EDA-C5F3-68D9-3B03-5960BD48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pl-PL" dirty="0"/>
              <a:t>Strategia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E2C6B4-F94E-5374-8480-328872C33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pl-PL" dirty="0"/>
              <a:t>Strategia – program działania określający główne cele organizacji i sposoby ich osiągania.</a:t>
            </a:r>
          </a:p>
          <a:p>
            <a:r>
              <a:rPr lang="pl-PL" dirty="0"/>
              <a:t>Zarządzanie strategiczne – ciągły, dynamiczny proces monitorowania otoczenia i własnych zasobów.</a:t>
            </a:r>
          </a:p>
        </p:txBody>
      </p:sp>
    </p:spTree>
    <p:extLst>
      <p:ext uri="{BB962C8B-B14F-4D97-AF65-F5344CB8AC3E}">
        <p14:creationId xmlns:p14="http://schemas.microsoft.com/office/powerpoint/2010/main" val="2338676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D39CEB-CEC1-F190-BDD5-6F339FBC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Koncepcja strategii 5P</a:t>
            </a:r>
            <a:br>
              <a:rPr lang="pl-PL" dirty="0"/>
            </a:br>
            <a:r>
              <a:rPr lang="pl-PL" dirty="0" err="1"/>
              <a:t>Mintzberg</a:t>
            </a:r>
            <a:r>
              <a:rPr lang="pl-PL" dirty="0"/>
              <a:t>, 1987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4B4C7D-35D5-1A7D-55FC-A25A9620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pl-PL" dirty="0"/>
              <a:t>Plan (świadomy, celowy kierunek działań)</a:t>
            </a:r>
          </a:p>
          <a:p>
            <a:r>
              <a:rPr lang="pl-PL" dirty="0" err="1"/>
              <a:t>Pattern</a:t>
            </a:r>
            <a:r>
              <a:rPr lang="pl-PL" dirty="0"/>
              <a:t> (model działania)</a:t>
            </a:r>
          </a:p>
          <a:p>
            <a:r>
              <a:rPr lang="pl-PL" dirty="0" err="1"/>
              <a:t>Ploy</a:t>
            </a:r>
            <a:r>
              <a:rPr lang="pl-PL" dirty="0"/>
              <a:t> (sposób wyprzedzenia konkurencji)</a:t>
            </a:r>
          </a:p>
          <a:p>
            <a:r>
              <a:rPr lang="pl-PL" dirty="0" err="1"/>
              <a:t>Possition</a:t>
            </a:r>
            <a:r>
              <a:rPr lang="pl-PL" dirty="0"/>
              <a:t> (miejsce na tle innych)</a:t>
            </a:r>
          </a:p>
          <a:p>
            <a:r>
              <a:rPr lang="pl-PL" dirty="0" err="1"/>
              <a:t>Perspective</a:t>
            </a:r>
            <a:r>
              <a:rPr lang="pl-PL" dirty="0"/>
              <a:t> (miejsce docelowe)</a:t>
            </a:r>
          </a:p>
        </p:txBody>
      </p:sp>
    </p:spTree>
    <p:extLst>
      <p:ext uri="{BB962C8B-B14F-4D97-AF65-F5344CB8AC3E}">
        <p14:creationId xmlns:p14="http://schemas.microsoft.com/office/powerpoint/2010/main" val="3826220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FED2EA-70BF-D68D-8A12-B0B19CC8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pl-PL" dirty="0"/>
              <a:t>Szkoły zarządzania strategicznego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FC3366-F032-88AC-3E65-D6511E7A2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Planistyczna</a:t>
            </a:r>
          </a:p>
          <a:p>
            <a:r>
              <a:rPr lang="pl-PL" dirty="0"/>
              <a:t>Ewolucyjna</a:t>
            </a:r>
          </a:p>
          <a:p>
            <a:r>
              <a:rPr lang="pl-PL" dirty="0"/>
              <a:t>Pozycyjna</a:t>
            </a:r>
          </a:p>
          <a:p>
            <a:r>
              <a:rPr lang="pl-PL" dirty="0"/>
              <a:t>Zasobowa</a:t>
            </a:r>
          </a:p>
          <a:p>
            <a:r>
              <a:rPr lang="pl-PL" dirty="0"/>
              <a:t>Umiejętności i uczenia się</a:t>
            </a:r>
          </a:p>
          <a:p>
            <a:r>
              <a:rPr lang="pl-PL" dirty="0"/>
              <a:t>Prostych reguł</a:t>
            </a:r>
          </a:p>
          <a:p>
            <a:r>
              <a:rPr lang="pl-PL" dirty="0"/>
              <a:t>Realnych opcji</a:t>
            </a:r>
          </a:p>
        </p:txBody>
      </p:sp>
    </p:spTree>
    <p:extLst>
      <p:ext uri="{BB962C8B-B14F-4D97-AF65-F5344CB8AC3E}">
        <p14:creationId xmlns:p14="http://schemas.microsoft.com/office/powerpoint/2010/main" val="22679386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868B952-B869-F473-1F09-86DD7918F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752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dirty="0"/>
              <a:t>Macierz </a:t>
            </a:r>
            <a:r>
              <a:rPr lang="pl-PL" altLang="pl-PL" dirty="0" err="1"/>
              <a:t>Ansoffa</a:t>
            </a:r>
            <a:endParaRPr lang="pl-PL" altLang="pl-PL" sz="2800" dirty="0"/>
          </a:p>
        </p:txBody>
      </p:sp>
      <p:graphicFrame>
        <p:nvGraphicFramePr>
          <p:cNvPr id="100417" name="Group 65">
            <a:extLst>
              <a:ext uri="{FF2B5EF4-FFF2-40B4-BE49-F238E27FC236}">
                <a16:creationId xmlns:a16="http://schemas.microsoft.com/office/drawing/2014/main" id="{EC5D5D6E-573F-9640-1136-EFA5EFD5C33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09800" y="2205038"/>
          <a:ext cx="5530850" cy="3514725"/>
        </p:xfrm>
        <a:graphic>
          <a:graphicData uri="http://schemas.openxmlformats.org/drawingml/2006/table">
            <a:tbl>
              <a:tblPr/>
              <a:tblGrid>
                <a:gridCol w="275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8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rozwój rynku</a:t>
                      </a:r>
                    </a:p>
                  </a:txBody>
                  <a:tcPr marL="91452" marR="9145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dywersyfikacja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penetracja</a:t>
                      </a:r>
                    </a:p>
                  </a:txBody>
                  <a:tcPr marL="91452" marR="9145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rozwój produktu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pl-P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58" name="Text Box 55">
            <a:extLst>
              <a:ext uri="{FF2B5EF4-FFF2-40B4-BE49-F238E27FC236}">
                <a16:creationId xmlns:a16="http://schemas.microsoft.com/office/drawing/2014/main" id="{34F0552C-126A-763D-6993-32CA8021C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081713"/>
            <a:ext cx="1257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2000" i="1">
                <a:solidFill>
                  <a:schemeClr val="tx1"/>
                </a:solidFill>
                <a:latin typeface="Times New Roman" panose="02020603050405020304" pitchFamily="18" charset="0"/>
              </a:rPr>
              <a:t>Produkt</a:t>
            </a:r>
          </a:p>
        </p:txBody>
      </p:sp>
      <p:sp>
        <p:nvSpPr>
          <p:cNvPr id="31759" name="Text Box 56">
            <a:extLst>
              <a:ext uri="{FF2B5EF4-FFF2-40B4-BE49-F238E27FC236}">
                <a16:creationId xmlns:a16="http://schemas.microsoft.com/office/drawing/2014/main" id="{23A1FD31-9E26-B732-4860-7CEE4268E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8" y="3795713"/>
            <a:ext cx="164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2000" i="1">
                <a:solidFill>
                  <a:schemeClr val="tx1"/>
                </a:solidFill>
                <a:latin typeface="Times New Roman" panose="02020603050405020304" pitchFamily="18" charset="0"/>
              </a:rPr>
              <a:t>Rynek</a:t>
            </a:r>
          </a:p>
        </p:txBody>
      </p:sp>
      <p:sp>
        <p:nvSpPr>
          <p:cNvPr id="31760" name="Text Box 57">
            <a:extLst>
              <a:ext uri="{FF2B5EF4-FFF2-40B4-BE49-F238E27FC236}">
                <a16:creationId xmlns:a16="http://schemas.microsoft.com/office/drawing/2014/main" id="{FFF21201-754F-9348-65F3-C47716A23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791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>
                <a:solidFill>
                  <a:schemeClr val="tx1"/>
                </a:solidFill>
                <a:latin typeface="Times New Roman" panose="02020603050405020304" pitchFamily="18" charset="0"/>
              </a:rPr>
              <a:t>nowy</a:t>
            </a:r>
          </a:p>
        </p:txBody>
      </p:sp>
      <p:sp>
        <p:nvSpPr>
          <p:cNvPr id="31761" name="Text Box 58">
            <a:extLst>
              <a:ext uri="{FF2B5EF4-FFF2-40B4-BE49-F238E27FC236}">
                <a16:creationId xmlns:a16="http://schemas.microsoft.com/office/drawing/2014/main" id="{BFC45D60-98CD-8CEA-81DC-143529C5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15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800">
                <a:solidFill>
                  <a:schemeClr val="tx1"/>
                </a:solidFill>
                <a:latin typeface="Times New Roman" panose="02020603050405020304" pitchFamily="18" charset="0"/>
              </a:rPr>
              <a:t>obecny</a:t>
            </a:r>
          </a:p>
        </p:txBody>
      </p:sp>
      <p:sp>
        <p:nvSpPr>
          <p:cNvPr id="31762" name="Text Box 59">
            <a:extLst>
              <a:ext uri="{FF2B5EF4-FFF2-40B4-BE49-F238E27FC236}">
                <a16:creationId xmlns:a16="http://schemas.microsoft.com/office/drawing/2014/main" id="{FF92DC46-F2CD-4E4D-9635-8EA94CD1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l-PL" altLang="pl-P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3" name="Text Box 60">
            <a:extLst>
              <a:ext uri="{FF2B5EF4-FFF2-40B4-BE49-F238E27FC236}">
                <a16:creationId xmlns:a16="http://schemas.microsoft.com/office/drawing/2014/main" id="{D29A8AB5-35F7-7D14-761E-A3203B39D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768850"/>
            <a:ext cx="9636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800">
                <a:solidFill>
                  <a:schemeClr val="tx1"/>
                </a:solidFill>
                <a:latin typeface="Times New Roman" panose="02020603050405020304" pitchFamily="18" charset="0"/>
              </a:rPr>
              <a:t>obecny</a:t>
            </a:r>
          </a:p>
        </p:txBody>
      </p:sp>
      <p:sp>
        <p:nvSpPr>
          <p:cNvPr id="31764" name="Text Box 62">
            <a:extLst>
              <a:ext uri="{FF2B5EF4-FFF2-40B4-BE49-F238E27FC236}">
                <a16:creationId xmlns:a16="http://schemas.microsoft.com/office/drawing/2014/main" id="{9FC28721-001E-A84B-22DE-978867AF3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71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6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•"/>
              <a:defRPr kumimoji="1" sz="14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–"/>
              <a:defRPr kumimoji="1" sz="12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»"/>
              <a:defRPr kumimoji="1" sz="1000">
                <a:solidFill>
                  <a:srgbClr val="5F5F5F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>
                <a:solidFill>
                  <a:schemeClr val="tx1"/>
                </a:solidFill>
                <a:latin typeface="Times New Roman" panose="02020603050405020304" pitchFamily="18" charset="0"/>
              </a:rPr>
              <a:t>nowy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AFD397-97AD-BEBD-7C0B-F97E98DB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Strategie rozwoju</a:t>
            </a:r>
            <a:br>
              <a:rPr lang="pl-PL" dirty="0"/>
            </a:br>
            <a:r>
              <a:rPr lang="pl-PL" dirty="0"/>
              <a:t>M.E. Porter 2000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B035DF-6A18-3F29-FF3A-D2DD3F030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pl-PL" dirty="0"/>
              <a:t>Koncentracji</a:t>
            </a:r>
          </a:p>
          <a:p>
            <a:r>
              <a:rPr lang="pl-PL" dirty="0"/>
              <a:t>Dywersyfikacji</a:t>
            </a:r>
          </a:p>
          <a:p>
            <a:r>
              <a:rPr lang="pl-PL" dirty="0"/>
              <a:t>Przywództwa kosztowego</a:t>
            </a:r>
          </a:p>
        </p:txBody>
      </p:sp>
    </p:spTree>
    <p:extLst>
      <p:ext uri="{BB962C8B-B14F-4D97-AF65-F5344CB8AC3E}">
        <p14:creationId xmlns:p14="http://schemas.microsoft.com/office/powerpoint/2010/main" val="511234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1C625-7C28-4F5E-D44D-1A3CD592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pl-PL" dirty="0"/>
              <a:t>Strategie funkcjonalne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66EC5F-A0B5-F5DF-F634-B78A7FFD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pl-PL" dirty="0"/>
              <a:t>Personalna</a:t>
            </a:r>
          </a:p>
          <a:p>
            <a:r>
              <a:rPr lang="pl-PL" dirty="0"/>
              <a:t>Finansowa</a:t>
            </a:r>
          </a:p>
          <a:p>
            <a:r>
              <a:rPr lang="pl-PL" dirty="0"/>
              <a:t>Marketingowa</a:t>
            </a:r>
          </a:p>
          <a:p>
            <a:r>
              <a:rPr lang="pl-PL" dirty="0"/>
              <a:t>Logistyczna</a:t>
            </a:r>
          </a:p>
          <a:p>
            <a:r>
              <a:rPr lang="pl-PL" dirty="0"/>
              <a:t>B+R</a:t>
            </a:r>
          </a:p>
        </p:txBody>
      </p:sp>
    </p:spTree>
    <p:extLst>
      <p:ext uri="{BB962C8B-B14F-4D97-AF65-F5344CB8AC3E}">
        <p14:creationId xmlns:p14="http://schemas.microsoft.com/office/powerpoint/2010/main" val="31564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9" y="692696"/>
            <a:ext cx="8229600" cy="1143000"/>
          </a:xfrm>
        </p:spPr>
        <p:txBody>
          <a:bodyPr/>
          <a:lstStyle/>
          <a:p>
            <a:r>
              <a:rPr lang="pl-PL" dirty="0"/>
              <a:t>Zarządzanie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950"/>
            <a:ext cx="8229600" cy="4525963"/>
          </a:xfrm>
        </p:spPr>
        <p:txBody>
          <a:bodyPr/>
          <a:lstStyle/>
          <a:p>
            <a:r>
              <a:rPr lang="pl-PL" dirty="0"/>
              <a:t>R.W. Griffin (2010)</a:t>
            </a:r>
          </a:p>
          <a:p>
            <a:pPr marL="0" indent="0" algn="ctr">
              <a:buNone/>
            </a:pPr>
            <a:r>
              <a:rPr lang="pl-PL" dirty="0"/>
              <a:t>Zarządzanie to zespół działań skierowanych na zasoby organizacji i wykonywanych z zamiarem osiągnięcia celów organizacji w sposób sprawny i skuteczny.</a:t>
            </a:r>
          </a:p>
        </p:txBody>
      </p:sp>
    </p:spTree>
    <p:extLst>
      <p:ext uri="{BB962C8B-B14F-4D97-AF65-F5344CB8AC3E}">
        <p14:creationId xmlns:p14="http://schemas.microsoft.com/office/powerpoint/2010/main" val="19782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95AEFE-69CE-1600-AEA0-31B447E44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16603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/>
              <a:t>Cechy strategicznego zarządzania publicznego (Kożuch, 2004)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090F33-B384-E6E4-0245-25FBD1AE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48472"/>
          </a:xfrm>
        </p:spPr>
        <p:txBody>
          <a:bodyPr>
            <a:noAutofit/>
          </a:bodyPr>
          <a:lstStyle/>
          <a:p>
            <a:r>
              <a:rPr lang="pl-PL" sz="2200" dirty="0"/>
              <a:t>Reagowanie na wymogi polityki</a:t>
            </a:r>
          </a:p>
          <a:p>
            <a:r>
              <a:rPr lang="pl-PL" sz="2200" dirty="0"/>
              <a:t>Powiązanie z innymi organizacjami publicznym</a:t>
            </a:r>
          </a:p>
          <a:p>
            <a:r>
              <a:rPr lang="pl-PL" sz="2200" dirty="0"/>
              <a:t>Koncentrowanie się na problemach wywołanych przez niedoskonałości mechanizmu rynkowego</a:t>
            </a:r>
          </a:p>
          <a:p>
            <a:r>
              <a:rPr lang="pl-PL" sz="2200" dirty="0"/>
              <a:t>Szeroki zakres działań, obejmujący wszystkie szczeble zarządzania</a:t>
            </a:r>
          </a:p>
          <a:p>
            <a:r>
              <a:rPr lang="pl-PL" sz="2200" dirty="0"/>
              <a:t>Preferowanie realizację zadań w ramach programów i projektów</a:t>
            </a:r>
          </a:p>
          <a:p>
            <a:r>
              <a:rPr lang="pl-PL" sz="2200" dirty="0"/>
              <a:t>Koncentracja na nowych programach realizujących przyszły popyt na dobra i usługi publiczne</a:t>
            </a:r>
          </a:p>
          <a:p>
            <a:r>
              <a:rPr lang="pl-PL" sz="2200" dirty="0"/>
              <a:t>Uwzględnianie jakościowych aspektów funkcjonowania organizacji</a:t>
            </a:r>
          </a:p>
          <a:p>
            <a:r>
              <a:rPr lang="pl-PL" sz="2200" dirty="0"/>
              <a:t>Wspieranie innych grup i organizacji</a:t>
            </a:r>
          </a:p>
        </p:txBody>
      </p:sp>
    </p:spTree>
    <p:extLst>
      <p:ext uri="{BB962C8B-B14F-4D97-AF65-F5344CB8AC3E}">
        <p14:creationId xmlns:p14="http://schemas.microsoft.com/office/powerpoint/2010/main" val="368561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Cechy zarządzania</a:t>
            </a:r>
            <a:br>
              <a:rPr lang="pl-PL" dirty="0"/>
            </a:br>
            <a:r>
              <a:rPr lang="pl-PL" sz="3100" dirty="0"/>
              <a:t>(P. Drucker 1996)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Zarządzanie dotyczy przede wszystkim ludzi</a:t>
            </a:r>
          </a:p>
          <a:p>
            <a:r>
              <a:rPr lang="pl-PL" dirty="0"/>
              <a:t>Jest głęboko osadzone w kulturze</a:t>
            </a:r>
          </a:p>
          <a:p>
            <a:r>
              <a:rPr lang="pl-PL" dirty="0"/>
              <a:t>Wymaga prostych i zrozumiałych wartości, celów działania i zadań</a:t>
            </a:r>
          </a:p>
          <a:p>
            <a:r>
              <a:rPr lang="pl-PL" dirty="0"/>
              <a:t>Powinno doprowadzić do tego, że organizacja będzie zdolna do uczenia się</a:t>
            </a:r>
          </a:p>
          <a:p>
            <a:r>
              <a:rPr lang="pl-PL" dirty="0"/>
              <a:t>Wymaga komunikowania się</a:t>
            </a:r>
          </a:p>
          <a:p>
            <a:r>
              <a:rPr lang="pl-PL" dirty="0"/>
              <a:t>Wymaga rozbudowanego systemu wskaźników</a:t>
            </a:r>
          </a:p>
          <a:p>
            <a:r>
              <a:rPr lang="pl-PL" dirty="0"/>
              <a:t>Musi być jednoznacznie zorientowane na podstawowy i najważniejszy rezultat, jakim jest zadowolony klient</a:t>
            </a:r>
          </a:p>
        </p:txBody>
      </p:sp>
    </p:spTree>
    <p:extLst>
      <p:ext uri="{BB962C8B-B14F-4D97-AF65-F5344CB8AC3E}">
        <p14:creationId xmlns:p14="http://schemas.microsoft.com/office/powerpoint/2010/main" val="42396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r>
              <a:rPr lang="pl-PL" dirty="0"/>
              <a:t>Funkcje zarządzania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/>
            <a:r>
              <a:rPr lang="pl-PL" dirty="0"/>
              <a:t>Analiza</a:t>
            </a:r>
          </a:p>
          <a:p>
            <a:pPr algn="ctr"/>
            <a:r>
              <a:rPr lang="pl-PL" dirty="0"/>
              <a:t>Planowanie</a:t>
            </a:r>
          </a:p>
          <a:p>
            <a:pPr algn="ctr"/>
            <a:r>
              <a:rPr lang="pl-PL" dirty="0"/>
              <a:t>Organizowanie</a:t>
            </a:r>
          </a:p>
          <a:p>
            <a:pPr algn="ctr"/>
            <a:r>
              <a:rPr lang="pl-PL" dirty="0"/>
              <a:t>Wdrażanie</a:t>
            </a:r>
          </a:p>
          <a:p>
            <a:pPr algn="ctr"/>
            <a:r>
              <a:rPr lang="pl-PL" dirty="0"/>
              <a:t>Kontrolowanie</a:t>
            </a:r>
          </a:p>
        </p:txBody>
      </p:sp>
    </p:spTree>
    <p:extLst>
      <p:ext uri="{BB962C8B-B14F-4D97-AF65-F5344CB8AC3E}">
        <p14:creationId xmlns:p14="http://schemas.microsoft.com/office/powerpoint/2010/main" val="159614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Model 7S</a:t>
            </a:r>
            <a:br>
              <a:rPr lang="pl-PL" dirty="0"/>
            </a:br>
            <a:r>
              <a:rPr lang="pl-PL" sz="3100" dirty="0"/>
              <a:t>(</a:t>
            </a:r>
            <a:r>
              <a:rPr lang="pl-PL" sz="3100" dirty="0" err="1"/>
              <a:t>McKinsey</a:t>
            </a:r>
            <a:r>
              <a:rPr lang="pl-PL" sz="31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Strategia (</a:t>
            </a:r>
            <a:r>
              <a:rPr lang="pl-PL" i="1" dirty="0" err="1"/>
              <a:t>strategy</a:t>
            </a:r>
            <a:r>
              <a:rPr lang="pl-PL" dirty="0"/>
              <a:t>)</a:t>
            </a:r>
          </a:p>
          <a:p>
            <a:r>
              <a:rPr lang="pl-PL" dirty="0"/>
              <a:t>Struktura (</a:t>
            </a:r>
            <a:r>
              <a:rPr lang="pl-PL" i="1" dirty="0" err="1"/>
              <a:t>structure</a:t>
            </a:r>
            <a:r>
              <a:rPr lang="pl-PL" dirty="0"/>
              <a:t>)</a:t>
            </a:r>
          </a:p>
          <a:p>
            <a:r>
              <a:rPr lang="pl-PL" dirty="0"/>
              <a:t>Systemy (</a:t>
            </a:r>
            <a:r>
              <a:rPr lang="pl-PL" i="1" dirty="0" err="1"/>
              <a:t>systems</a:t>
            </a:r>
            <a:r>
              <a:rPr lang="pl-PL" dirty="0"/>
              <a:t>)</a:t>
            </a:r>
          </a:p>
          <a:p>
            <a:pPr algn="r"/>
            <a:r>
              <a:rPr lang="pl-PL" dirty="0"/>
              <a:t>Umiejętności (</a:t>
            </a:r>
            <a:r>
              <a:rPr lang="pl-PL" i="1" dirty="0" err="1"/>
              <a:t>skills</a:t>
            </a:r>
            <a:r>
              <a:rPr lang="pl-PL" dirty="0"/>
              <a:t>)</a:t>
            </a:r>
          </a:p>
          <a:p>
            <a:pPr algn="r"/>
            <a:r>
              <a:rPr lang="pl-PL" dirty="0"/>
              <a:t>Styl zarzadzania (</a:t>
            </a:r>
            <a:r>
              <a:rPr lang="pl-PL" i="1" dirty="0"/>
              <a:t>style</a:t>
            </a:r>
            <a:r>
              <a:rPr lang="pl-PL" dirty="0"/>
              <a:t>)</a:t>
            </a:r>
          </a:p>
          <a:p>
            <a:pPr algn="r"/>
            <a:r>
              <a:rPr lang="pl-PL" dirty="0"/>
              <a:t>Personel (</a:t>
            </a:r>
            <a:r>
              <a:rPr lang="pl-PL" dirty="0" err="1"/>
              <a:t>s</a:t>
            </a:r>
            <a:r>
              <a:rPr lang="pl-PL" i="1" dirty="0" err="1"/>
              <a:t>taff</a:t>
            </a:r>
            <a:r>
              <a:rPr lang="pl-PL" dirty="0"/>
              <a:t>)</a:t>
            </a:r>
          </a:p>
          <a:p>
            <a:pPr algn="ctr"/>
            <a:r>
              <a:rPr lang="pl-PL" dirty="0"/>
              <a:t>Wartości</a:t>
            </a:r>
          </a:p>
          <a:p>
            <a:pPr marL="0" indent="0" algn="ctr">
              <a:buNone/>
            </a:pPr>
            <a:r>
              <a:rPr lang="pl-PL" dirty="0"/>
              <a:t>(</a:t>
            </a:r>
            <a:r>
              <a:rPr lang="pl-PL" i="1" dirty="0" err="1"/>
              <a:t>shared</a:t>
            </a:r>
            <a:r>
              <a:rPr lang="pl-PL" i="1" dirty="0"/>
              <a:t> </a:t>
            </a:r>
            <a:r>
              <a:rPr lang="pl-PL" i="1" dirty="0" err="1"/>
              <a:t>value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80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8E9E6-9268-EA7B-BDAC-FCB271A0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463"/>
            <a:ext cx="8229600" cy="1143000"/>
          </a:xfrm>
        </p:spPr>
        <p:txBody>
          <a:bodyPr/>
          <a:lstStyle/>
          <a:p>
            <a:r>
              <a:rPr lang="pl-PL" dirty="0"/>
              <a:t>Typy organizacji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F1BE1-2386-1650-D6E4-62A68104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pl-PL" dirty="0"/>
              <a:t>Organizacje gospodarcze</a:t>
            </a:r>
          </a:p>
          <a:p>
            <a:r>
              <a:rPr lang="pl-PL" dirty="0"/>
              <a:t>Organizacje administracyjne</a:t>
            </a:r>
          </a:p>
          <a:p>
            <a:r>
              <a:rPr lang="pl-PL" dirty="0"/>
              <a:t>Organizacje militarne i policyjne</a:t>
            </a:r>
          </a:p>
          <a:p>
            <a:r>
              <a:rPr lang="pl-PL" dirty="0"/>
              <a:t>Organizacje społeczne</a:t>
            </a:r>
          </a:p>
          <a:p>
            <a:r>
              <a:rPr lang="pl-PL" dirty="0"/>
              <a:t>Organizacje religijne</a:t>
            </a:r>
          </a:p>
          <a:p>
            <a:r>
              <a:rPr lang="pl-PL" dirty="0"/>
              <a:t>Organizacje użyteczności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612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1902</Words>
  <Application>Microsoft Office PowerPoint</Application>
  <PresentationFormat>Pokaz na ekranie (4:3)</PresentationFormat>
  <Paragraphs>343</Paragraphs>
  <Slides>50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6" baseType="lpstr">
      <vt:lpstr>Arial</vt:lpstr>
      <vt:lpstr>Calibri</vt:lpstr>
      <vt:lpstr>Times New Roman</vt:lpstr>
      <vt:lpstr>Trebuchet MS</vt:lpstr>
      <vt:lpstr>Wingdings</vt:lpstr>
      <vt:lpstr>Motyw pakietu Office</vt:lpstr>
      <vt:lpstr>Prezentacja programu PowerPoint</vt:lpstr>
      <vt:lpstr>Literatura</vt:lpstr>
      <vt:lpstr>Zarządzanie</vt:lpstr>
      <vt:lpstr>Zarządzanie</vt:lpstr>
      <vt:lpstr>Zarządzanie</vt:lpstr>
      <vt:lpstr>Cechy zarządzania (P. Drucker 1996)</vt:lpstr>
      <vt:lpstr>Funkcje zarządzania</vt:lpstr>
      <vt:lpstr>Model 7S (McKinsey)</vt:lpstr>
      <vt:lpstr>Typy organizacji</vt:lpstr>
      <vt:lpstr>Otoczenie organizacji</vt:lpstr>
      <vt:lpstr>Zarządzanie publiczne</vt:lpstr>
      <vt:lpstr>Prezentacja programu PowerPoint</vt:lpstr>
      <vt:lpstr>Nowe zarządzanie publiczne</vt:lpstr>
      <vt:lpstr>Budowa struktury organizacyjnej</vt:lpstr>
      <vt:lpstr>Prezentacja programu PowerPoint</vt:lpstr>
      <vt:lpstr>Kluczowe funkcje struktury (A. Zakrzewska-Bielawska, 2017)</vt:lpstr>
      <vt:lpstr>Cechy struktury organizacyjnej</vt:lpstr>
      <vt:lpstr>Prezentacja programu PowerPoint</vt:lpstr>
      <vt:lpstr>Pierwsza definicja (E. Jacques, 1951)</vt:lpstr>
      <vt:lpstr>Wybrane definicje</vt:lpstr>
      <vt:lpstr>Model kultury organizacyjnej E.H. Scheina</vt:lpstr>
      <vt:lpstr>Funkcje kultury organizacyjnej</vt:lpstr>
      <vt:lpstr>Prezentacja programu PowerPoint</vt:lpstr>
      <vt:lpstr>Prezentacja programu PowerPoint</vt:lpstr>
      <vt:lpstr>Prezentacja programu PowerPoint</vt:lpstr>
      <vt:lpstr>Prezentacja programu PowerPoint</vt:lpstr>
      <vt:lpstr>Rodzaje pracowników</vt:lpstr>
      <vt:lpstr>Motywowanie pracowników</vt:lpstr>
      <vt:lpstr>Bodźce motywacyjne</vt:lpstr>
      <vt:lpstr>Przywódca - lider</vt:lpstr>
      <vt:lpstr>Style kierowania</vt:lpstr>
      <vt:lpstr>Środowisko pracy w organizacji publicznej</vt:lpstr>
      <vt:lpstr>Jakość</vt:lpstr>
      <vt:lpstr>Dwa wymiary jakości</vt:lpstr>
      <vt:lpstr>Pomiary jakości obsługi</vt:lpstr>
      <vt:lpstr>Kryteria oceny jakości usługi</vt:lpstr>
      <vt:lpstr>Modele i normy</vt:lpstr>
      <vt:lpstr>CSR (corporate social responsibility)</vt:lpstr>
      <vt:lpstr>CSR – kryteria oceny</vt:lpstr>
      <vt:lpstr>Projekt</vt:lpstr>
      <vt:lpstr>Zarządzanie projektami</vt:lpstr>
      <vt:lpstr>Zarządzanie organizacją a zarządzanie projektem</vt:lpstr>
      <vt:lpstr>Cechy  projektów publicznych i zarządzania nimi</vt:lpstr>
      <vt:lpstr>Strategia</vt:lpstr>
      <vt:lpstr>Koncepcja strategii 5P Mintzberg, 1987</vt:lpstr>
      <vt:lpstr>Szkoły zarządzania strategicznego</vt:lpstr>
      <vt:lpstr>Macierz Ansoffa</vt:lpstr>
      <vt:lpstr>Strategie rozwoju M.E. Porter 2000</vt:lpstr>
      <vt:lpstr>Strategie funkcjonalne</vt:lpstr>
      <vt:lpstr>Cechy strategicznego zarządzania publicznego (Kożuch, 2004)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Ewa Frąckiewicz</cp:lastModifiedBy>
  <cp:revision>277</cp:revision>
  <dcterms:created xsi:type="dcterms:W3CDTF">2019-10-10T12:29:57Z</dcterms:created>
  <dcterms:modified xsi:type="dcterms:W3CDTF">2023-01-26T13:23:56Z</dcterms:modified>
</cp:coreProperties>
</file>